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commentAuthors.xml" ContentType="application/vnd.openxmlformats-officedocument.presentationml.commentAuthor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sldIdLst>
    <p:sldId id="278" r:id="rId2"/>
    <p:sldId id="256" r:id="rId3"/>
    <p:sldId id="257" r:id="rId4"/>
    <p:sldId id="258" r:id="rId5"/>
    <p:sldId id="259" r:id="rId6"/>
    <p:sldId id="260" r:id="rId7"/>
    <p:sldId id="261" r:id="rId8"/>
    <p:sldId id="262" r:id="rId9"/>
    <p:sldId id="263" r:id="rId10"/>
    <p:sldId id="264" r:id="rId11"/>
    <p:sldId id="265" r:id="rId12"/>
    <p:sldId id="266" r:id="rId13"/>
    <p:sldId id="267" r:id="rId14"/>
    <p:sldId id="279" r:id="rId15"/>
    <p:sldId id="268" r:id="rId16"/>
    <p:sldId id="269" r:id="rId17"/>
    <p:sldId id="270" r:id="rId18"/>
    <p:sldId id="271" r:id="rId19"/>
    <p:sldId id="272" r:id="rId20"/>
    <p:sldId id="276" r:id="rId21"/>
    <p:sldId id="275" r:id="rId22"/>
    <p:sldId id="273" r:id="rId23"/>
    <p:sldId id="274" r:id="rId24"/>
    <p:sldId id="280" r:id="rId25"/>
    <p:sldId id="281" r:id="rId26"/>
    <p:sldId id="282" r:id="rId27"/>
    <p:sldId id="283" r:id="rId28"/>
    <p:sldId id="27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innu" initials="C" lastIdx="1" clrIdx="0">
    <p:extLst>
      <p:ext uri="{19B8F6BF-5375-455C-9EA6-DF929625EA0E}">
        <p15:presenceInfo xmlns="" xmlns:p15="http://schemas.microsoft.com/office/powerpoint/2012/main" userId="Chinnu" providerId="None"/>
      </p:ext>
    </p:extLst>
  </p:cmAuthor>
  <p:cmAuthor id="2" name="Dell" initials="D"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70" d="100"/>
          <a:sy n="70" d="100"/>
        </p:scale>
        <p:origin x="-744" y="-144"/>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12201452"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914400" y="1752602"/>
            <a:ext cx="103632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5019" y="4953000"/>
            <a:ext cx="12197020"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4A9CA477-326D-4335-8C7B-C72610EB344A}" type="datetimeFigureOut">
              <a:rPr lang="en-US" smtClean="0"/>
              <a:pPr/>
              <a:t>5/7/2024</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99C3A8BD-488A-4DC8-A939-C7E22D3674B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1481330"/>
            <a:ext cx="109728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A9CA477-326D-4335-8C7B-C72610EB344A}" type="datetimeFigureOut">
              <a:rPr lang="en-US" smtClean="0"/>
              <a:pPr/>
              <a:t>5/7/2024</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99C3A8BD-488A-4DC8-A939-C7E22D3674B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5351" y="274641"/>
            <a:ext cx="236996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41"/>
            <a:ext cx="84328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A9CA477-326D-4335-8C7B-C72610EB344A}" type="datetimeFigureOut">
              <a:rPr lang="en-US" smtClean="0"/>
              <a:pPr/>
              <a:t>5/7/2024</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99C3A8BD-488A-4DC8-A939-C7E22D3674B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A9CA477-326D-4335-8C7B-C72610EB344A}" type="datetimeFigureOut">
              <a:rPr lang="en-US" smtClean="0"/>
              <a:pPr/>
              <a:t>5/7/2024</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99C3A8BD-488A-4DC8-A939-C7E22D3674B7}" type="slidenum">
              <a:rPr lang="en-US" smtClean="0"/>
              <a:pPr/>
              <a:t>‹#›</a:t>
            </a:fld>
            <a:endParaRPr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168" y="1059712"/>
            <a:ext cx="103632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5230284" y="2931712"/>
            <a:ext cx="6096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4A9CA477-326D-4335-8C7B-C72610EB344A}" type="datetimeFigureOut">
              <a:rPr lang="en-US" smtClean="0"/>
              <a:pPr/>
              <a:t>5/7/2024</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99C3A8BD-488A-4DC8-A939-C7E22D3674B7}" type="slidenum">
              <a:rPr lang="en-US" smtClean="0"/>
              <a:pPr/>
              <a:t>‹#›</a:t>
            </a:fld>
            <a:endParaRPr lang="en-US"/>
          </a:p>
        </p:txBody>
      </p:sp>
      <p:sp>
        <p:nvSpPr>
          <p:cNvPr id="7" name="Chevron 6"/>
          <p:cNvSpPr/>
          <p:nvPr/>
        </p:nvSpPr>
        <p:spPr>
          <a:xfrm>
            <a:off x="4848907"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4600352"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7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4A9CA477-326D-4335-8C7B-C72610EB344A}" type="datetimeFigureOut">
              <a:rPr lang="en-US" smtClean="0"/>
              <a:pPr/>
              <a:t>5/7/2024</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99C3A8BD-488A-4DC8-A939-C7E22D3674B7}" type="slidenum">
              <a:rPr lang="en-US" smtClean="0"/>
              <a:pPr/>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3369"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1444295"/>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3368" y="1444295"/>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4A9CA477-326D-4335-8C7B-C72610EB344A}" type="datetimeFigureOut">
              <a:rPr lang="en-US" smtClean="0"/>
              <a:pPr/>
              <a:t>5/7/2024</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99C3A8BD-488A-4DC8-A939-C7E22D3674B7}"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4A9CA477-326D-4335-8C7B-C72610EB344A}" type="datetimeFigureOut">
              <a:rPr lang="en-US" smtClean="0"/>
              <a:pPr/>
              <a:t>5/7/2024</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99C3A8BD-488A-4DC8-A939-C7E22D3674B7}" type="slidenum">
              <a:rPr lang="en-US" smtClean="0"/>
              <a:pPr/>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4A9CA477-326D-4335-8C7B-C72610EB344A}" type="datetimeFigureOut">
              <a:rPr lang="en-US" smtClean="0"/>
              <a:pPr/>
              <a:t>5/7/2024</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99C3A8BD-488A-4DC8-A939-C7E22D3674B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876800"/>
            <a:ext cx="9975701"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8969376" y="6407944"/>
            <a:ext cx="2560320" cy="365760"/>
          </a:xfrm>
        </p:spPr>
        <p:txBody>
          <a:bodyPr/>
          <a:lstStyle>
            <a:extLst/>
          </a:lstStyle>
          <a:p>
            <a:fld id="{4A9CA477-326D-4335-8C7B-C72610EB344A}" type="datetimeFigureOut">
              <a:rPr lang="en-US" smtClean="0"/>
              <a:pPr/>
              <a:t>5/7/2024</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99C3A8BD-488A-4DC8-A939-C7E22D3674B7}"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1643" y="5443402"/>
            <a:ext cx="95504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4A9CA477-326D-4335-8C7B-C72610EB344A}" type="datetimeFigureOut">
              <a:rPr lang="en-US" smtClean="0"/>
              <a:pPr/>
              <a:t>5/7/2024</a:t>
            </a:fld>
            <a:endParaRPr lang="en-US"/>
          </a:p>
        </p:txBody>
      </p:sp>
      <p:sp>
        <p:nvSpPr>
          <p:cNvPr id="6" name="Footer Placeholder 5"/>
          <p:cNvSpPr>
            <a:spLocks noGrp="1"/>
          </p:cNvSpPr>
          <p:nvPr>
            <p:ph type="ftr" sz="quarter" idx="11"/>
          </p:nvPr>
        </p:nvSpPr>
        <p:spPr>
          <a:xfrm>
            <a:off x="5840097" y="6407945"/>
            <a:ext cx="313424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99C3A8BD-488A-4DC8-A939-C7E22D3674B7}" type="slidenum">
              <a:rPr lang="en-US" smtClean="0"/>
              <a:pPr/>
              <a:t>‹#›</a:t>
            </a:fld>
            <a:endParaRPr lang="en-US"/>
          </a:p>
        </p:txBody>
      </p:sp>
      <p:sp>
        <p:nvSpPr>
          <p:cNvPr id="2" name="Title 1"/>
          <p:cNvSpPr>
            <a:spLocks noGrp="1"/>
          </p:cNvSpPr>
          <p:nvPr>
            <p:ph type="title"/>
          </p:nvPr>
        </p:nvSpPr>
        <p:spPr>
          <a:xfrm>
            <a:off x="304800"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8056" y="5791253"/>
            <a:ext cx="4536419"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1552149"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11303595"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8056" y="5791253"/>
            <a:ext cx="4536419"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609600" y="1481329"/>
            <a:ext cx="109728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8969376" y="6407944"/>
            <a:ext cx="2560320" cy="365760"/>
          </a:xfrm>
          <a:prstGeom prst="rect">
            <a:avLst/>
          </a:prstGeom>
        </p:spPr>
        <p:txBody>
          <a:bodyPr vert="horz" anchor="b"/>
          <a:lstStyle>
            <a:lvl1pPr algn="l" eaLnBrk="1" latinLnBrk="0" hangingPunct="1">
              <a:defRPr kumimoji="0" sz="1000">
                <a:solidFill>
                  <a:schemeClr val="tx1"/>
                </a:solidFill>
              </a:defRPr>
            </a:lvl1pPr>
            <a:extLst/>
          </a:lstStyle>
          <a:p>
            <a:fld id="{4A9CA477-326D-4335-8C7B-C72610EB344A}" type="datetimeFigureOut">
              <a:rPr lang="en-US" smtClean="0"/>
              <a:pPr/>
              <a:t>5/7/2024</a:t>
            </a:fld>
            <a:endParaRPr lang="en-US"/>
          </a:p>
        </p:txBody>
      </p:sp>
      <p:sp>
        <p:nvSpPr>
          <p:cNvPr id="22" name="Footer Placeholder 21"/>
          <p:cNvSpPr>
            <a:spLocks noGrp="1"/>
          </p:cNvSpPr>
          <p:nvPr>
            <p:ph type="ftr" sz="quarter" idx="3"/>
          </p:nvPr>
        </p:nvSpPr>
        <p:spPr>
          <a:xfrm>
            <a:off x="5840097" y="6407945"/>
            <a:ext cx="313424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11529696" y="6407945"/>
            <a:ext cx="487680" cy="365125"/>
          </a:xfrm>
          <a:prstGeom prst="rect">
            <a:avLst/>
          </a:prstGeom>
        </p:spPr>
        <p:txBody>
          <a:bodyPr vert="horz" anchor="b"/>
          <a:lstStyle>
            <a:lvl1pPr algn="r" eaLnBrk="1" latinLnBrk="0" hangingPunct="1">
              <a:defRPr kumimoji="0" sz="1000" b="0">
                <a:solidFill>
                  <a:schemeClr val="tx1"/>
                </a:solidFill>
              </a:defRPr>
            </a:lvl1pPr>
            <a:extLst/>
          </a:lstStyle>
          <a:p>
            <a:fld id="{99C3A8BD-488A-4DC8-A939-C7E22D3674B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DF719770-F25F-44EF-B842-366F0E6BD003}"/>
              </a:ext>
            </a:extLst>
          </p:cNvPr>
          <p:cNvSpPr>
            <a:spLocks noGrp="1"/>
          </p:cNvSpPr>
          <p:nvPr>
            <p:ph type="title"/>
          </p:nvPr>
        </p:nvSpPr>
        <p:spPr>
          <a:xfrm>
            <a:off x="715618" y="2925244"/>
            <a:ext cx="11198088" cy="1325563"/>
          </a:xfrm>
        </p:spPr>
        <p:txBody>
          <a:bodyPr>
            <a:normAutofit fontScale="90000"/>
          </a:bodyPr>
          <a:lstStyle/>
          <a:p>
            <a:r>
              <a:rPr lang="en-US" sz="4000" dirty="0">
                <a:solidFill>
                  <a:schemeClr val="accent1"/>
                </a:solidFill>
                <a:effectLst/>
                <a:latin typeface="Calibri Light" panose="020F0302020204030204" pitchFamily="34" charset="0"/>
                <a:ea typeface="Times New Roman" panose="02020603050405020304" pitchFamily="18" charset="0"/>
                <a:cs typeface="Calibri Light" panose="020F0302020204030204" pitchFamily="34" charset="0"/>
              </a:rPr>
              <a:t>VEHICLE BREAKDOWN ASSISTANCE MANAGEMENT SYSTEM</a:t>
            </a:r>
            <a:r>
              <a:rPr lang="en-IN" sz="1800" dirty="0">
                <a:effectLst/>
                <a:latin typeface="Calibri" panose="020F0502020204030204" pitchFamily="34" charset="0"/>
                <a:ea typeface="Times New Roman" panose="02020603050405020304" pitchFamily="18" charset="0"/>
                <a:cs typeface="Times New Roman" panose="02020603050405020304" pitchFamily="18" charset="0"/>
              </a:rPr>
              <a:t/>
            </a:r>
            <a:br>
              <a:rPr lang="en-IN" sz="1800" dirty="0">
                <a:effectLst/>
                <a:latin typeface="Calibri" panose="020F0502020204030204" pitchFamily="34" charset="0"/>
                <a:ea typeface="Times New Roman" panose="02020603050405020304" pitchFamily="18" charset="0"/>
                <a:cs typeface="Times New Roman" panose="02020603050405020304" pitchFamily="18" charset="0"/>
              </a:rPr>
            </a:br>
            <a:endParaRPr lang="en-US" sz="4000" i="1" dirty="0">
              <a:solidFill>
                <a:srgbClr val="002060"/>
              </a:solidFill>
            </a:endParaRPr>
          </a:p>
        </p:txBody>
      </p:sp>
    </p:spTree>
    <p:extLst>
      <p:ext uri="{BB962C8B-B14F-4D97-AF65-F5344CB8AC3E}">
        <p14:creationId xmlns="" xmlns:p14="http://schemas.microsoft.com/office/powerpoint/2010/main" val="23005439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1EC93439-BB8D-4A17-85B0-D8C3A74AA07F}"/>
              </a:ext>
            </a:extLst>
          </p:cNvPr>
          <p:cNvSpPr txBox="1"/>
          <p:nvPr/>
        </p:nvSpPr>
        <p:spPr>
          <a:xfrm>
            <a:off x="53552" y="7467"/>
            <a:ext cx="6096000" cy="523220"/>
          </a:xfrm>
          <a:prstGeom prst="rect">
            <a:avLst/>
          </a:prstGeom>
          <a:noFill/>
        </p:spPr>
        <p:txBody>
          <a:bodyPr wrap="square">
            <a:spAutoFit/>
          </a:bodyPr>
          <a:lstStyle/>
          <a:p>
            <a:r>
              <a:rPr lang="en-US" sz="2800" b="1" dirty="0">
                <a:solidFill>
                  <a:srgbClr val="002060"/>
                </a:solidFill>
                <a:effectLst/>
                <a:latin typeface="Times New Roman" panose="02020603050405020304" pitchFamily="18" charset="0"/>
                <a:ea typeface="Times New Roman" panose="02020603050405020304" pitchFamily="18" charset="0"/>
              </a:rPr>
              <a:t>SYSTEM REQUIREMENTS:</a:t>
            </a:r>
            <a:endParaRPr lang="en-US" sz="2800" dirty="0">
              <a:solidFill>
                <a:srgbClr val="002060"/>
              </a:solidFill>
            </a:endParaRPr>
          </a:p>
        </p:txBody>
      </p:sp>
      <p:sp>
        <p:nvSpPr>
          <p:cNvPr id="11" name="TextBox 10">
            <a:extLst>
              <a:ext uri="{FF2B5EF4-FFF2-40B4-BE49-F238E27FC236}">
                <a16:creationId xmlns="" xmlns:a16="http://schemas.microsoft.com/office/drawing/2014/main" id="{31AB0567-EACD-4A4B-BC50-F4462848874A}"/>
              </a:ext>
            </a:extLst>
          </p:cNvPr>
          <p:cNvSpPr txBox="1"/>
          <p:nvPr/>
        </p:nvSpPr>
        <p:spPr>
          <a:xfrm>
            <a:off x="133065" y="933187"/>
            <a:ext cx="8737980" cy="1508105"/>
          </a:xfrm>
          <a:prstGeom prst="rect">
            <a:avLst/>
          </a:prstGeom>
          <a:noFill/>
        </p:spPr>
        <p:txBody>
          <a:bodyPr wrap="square">
            <a:spAutoFit/>
          </a:bodyPr>
          <a:lstStyle/>
          <a:p>
            <a:r>
              <a:rPr lang="en-US" sz="2000" dirty="0">
                <a:solidFill>
                  <a:srgbClr val="7030A0"/>
                </a:solidFill>
              </a:rPr>
              <a:t>HARDWARE REQUIREMENTS</a:t>
            </a:r>
          </a:p>
          <a:p>
            <a:r>
              <a:rPr lang="en-US" dirty="0"/>
              <a:t>•	Processor 	•	Pentium IV and above</a:t>
            </a:r>
          </a:p>
          <a:p>
            <a:r>
              <a:rPr lang="en-US" dirty="0"/>
              <a:t>•	Processor Speed	•	1.4 Hz</a:t>
            </a:r>
          </a:p>
          <a:p>
            <a:r>
              <a:rPr lang="en-US" dirty="0"/>
              <a:t>•	Ram Size          	•	1 GB</a:t>
            </a:r>
          </a:p>
          <a:p>
            <a:r>
              <a:rPr lang="en-US" dirty="0"/>
              <a:t>•	Hard Disk Size	•	80GB</a:t>
            </a:r>
          </a:p>
        </p:txBody>
      </p:sp>
      <p:sp>
        <p:nvSpPr>
          <p:cNvPr id="13" name="TextBox 12">
            <a:extLst>
              <a:ext uri="{FF2B5EF4-FFF2-40B4-BE49-F238E27FC236}">
                <a16:creationId xmlns="" xmlns:a16="http://schemas.microsoft.com/office/drawing/2014/main" id="{6E641E99-0446-4A9C-A36A-E9BFC51E74B3}"/>
              </a:ext>
            </a:extLst>
          </p:cNvPr>
          <p:cNvSpPr txBox="1"/>
          <p:nvPr/>
        </p:nvSpPr>
        <p:spPr>
          <a:xfrm>
            <a:off x="133065" y="2723072"/>
            <a:ext cx="10368888" cy="2894831"/>
          </a:xfrm>
          <a:prstGeom prst="rect">
            <a:avLst/>
          </a:prstGeom>
          <a:noFill/>
        </p:spPr>
        <p:txBody>
          <a:bodyPr wrap="square">
            <a:spAutoFit/>
          </a:bodyPr>
          <a:lstStyle/>
          <a:p>
            <a:pPr marL="270510">
              <a:lnSpc>
                <a:spcPct val="150000"/>
              </a:lnSpc>
              <a:spcAft>
                <a:spcPts val="600"/>
              </a:spcAft>
            </a:pPr>
            <a:r>
              <a:rPr lang="en-US" sz="2000" dirty="0">
                <a:solidFill>
                  <a:srgbClr val="7030A0"/>
                </a:solidFill>
                <a:effectLst/>
                <a:latin typeface="Times New Roman" panose="02020603050405020304" pitchFamily="18" charset="0"/>
                <a:ea typeface="Times New Roman" panose="02020603050405020304" pitchFamily="18" charset="0"/>
                <a:cs typeface="Times New Roman" panose="02020603050405020304" pitchFamily="18" charset="0"/>
              </a:rPr>
              <a:t>SOFTWARE REQUIREMENTS</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50000"/>
              </a:lnSpc>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Operating System		 :     Windows 7 Ultimate / Professional</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60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Programming Language      	 :      PHP, HTML,</a:t>
            </a:r>
            <a:endParaRPr lang="en-US" sz="1600" dirty="0">
              <a:effectLst/>
              <a:latin typeface="Times New Roman" panose="02020603050405020304" pitchFamily="18" charset="0"/>
              <a:ea typeface="Times New Roman" panose="02020603050405020304" pitchFamily="18" charset="0"/>
            </a:endParaRPr>
          </a:p>
          <a:p>
            <a:pPr marL="342900" lvl="0" indent="-342900" algn="just">
              <a:lnSpc>
                <a:spcPct val="150000"/>
              </a:lnSpc>
              <a:spcAft>
                <a:spcPts val="60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Scripting language	     	:      Java Script</a:t>
            </a:r>
            <a:endParaRPr lang="en-US" sz="1600" dirty="0">
              <a:effectLst/>
              <a:latin typeface="Times New Roman" panose="02020603050405020304" pitchFamily="18" charset="0"/>
              <a:ea typeface="Times New Roman" panose="02020603050405020304" pitchFamily="18" charset="0"/>
            </a:endParaRPr>
          </a:p>
          <a:p>
            <a:pPr marL="342900" lvl="0" indent="-342900" algn="just">
              <a:lnSpc>
                <a:spcPct val="150000"/>
              </a:lnSpc>
              <a:spcAft>
                <a:spcPts val="600"/>
              </a:spcAft>
              <a:buFont typeface="Symbol" panose="05050102010706020507" pitchFamily="18" charset="2"/>
              <a:buChar char=""/>
            </a:pPr>
            <a:r>
              <a:rPr lang="en-US" sz="1800" dirty="0" err="1">
                <a:effectLst/>
                <a:latin typeface="Times New Roman" panose="02020603050405020304" pitchFamily="18" charset="0"/>
                <a:ea typeface="Times New Roman" panose="02020603050405020304" pitchFamily="18" charset="0"/>
              </a:rPr>
              <a:t>DataBase</a:t>
            </a:r>
            <a:r>
              <a:rPr lang="en-US" sz="1800" dirty="0">
                <a:effectLst/>
                <a:latin typeface="Times New Roman" panose="02020603050405020304" pitchFamily="18" charset="0"/>
                <a:ea typeface="Times New Roman" panose="02020603050405020304" pitchFamily="18" charset="0"/>
              </a:rPr>
              <a:t>		  	:      MySQL Database and MySQL utilities</a:t>
            </a:r>
            <a:endParaRPr lang="en-US" sz="1600" dirty="0">
              <a:effectLst/>
              <a:latin typeface="Times New Roman" panose="02020603050405020304" pitchFamily="18" charset="0"/>
              <a:ea typeface="Times New Roman" panose="02020603050405020304" pitchFamily="18" charset="0"/>
            </a:endParaRPr>
          </a:p>
          <a:p>
            <a:pPr marL="900430">
              <a:lnSpc>
                <a:spcPct val="150000"/>
              </a:lnSpc>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203810267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280B224A-E693-4D16-BCAA-FECE19155A96}"/>
              </a:ext>
            </a:extLst>
          </p:cNvPr>
          <p:cNvSpPr txBox="1"/>
          <p:nvPr/>
        </p:nvSpPr>
        <p:spPr>
          <a:xfrm>
            <a:off x="-419668" y="44356"/>
            <a:ext cx="6093724" cy="658706"/>
          </a:xfrm>
          <a:prstGeom prst="rect">
            <a:avLst/>
          </a:prstGeom>
          <a:noFill/>
        </p:spPr>
        <p:txBody>
          <a:bodyPr wrap="square">
            <a:spAutoFit/>
          </a:bodyPr>
          <a:lstStyle/>
          <a:p>
            <a:pPr lvl="1">
              <a:lnSpc>
                <a:spcPct val="150000"/>
              </a:lnSpc>
              <a:spcBef>
                <a:spcPts val="1000"/>
              </a:spcBef>
              <a:spcAft>
                <a:spcPts val="0"/>
              </a:spcAft>
              <a:tabLst>
                <a:tab pos="228600" algn="l"/>
                <a:tab pos="624205" algn="l"/>
              </a:tabLst>
            </a:pPr>
            <a:r>
              <a:rPr lang="en-US" sz="2800" b="1" dirty="0">
                <a:solidFill>
                  <a:srgbClr val="002060"/>
                </a:solidFill>
                <a:effectLst/>
                <a:latin typeface="Cambria" panose="02040503050406030204" pitchFamily="18" charset="0"/>
                <a:ea typeface="Times New Roman" panose="02020603050405020304" pitchFamily="18" charset="0"/>
                <a:cs typeface="Times New Roman" panose="02020603050405020304" pitchFamily="18" charset="0"/>
              </a:rPr>
              <a:t>UML</a:t>
            </a:r>
            <a:r>
              <a:rPr lang="en-US" sz="2800" b="1" spc="-10" dirty="0">
                <a:solidFill>
                  <a:srgbClr val="002060"/>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800" b="1" dirty="0">
                <a:solidFill>
                  <a:srgbClr val="002060"/>
                </a:solidFill>
                <a:effectLst/>
                <a:latin typeface="Cambria" panose="02040503050406030204" pitchFamily="18" charset="0"/>
                <a:ea typeface="Times New Roman" panose="02020603050405020304" pitchFamily="18" charset="0"/>
                <a:cs typeface="Times New Roman" panose="02020603050405020304" pitchFamily="18" charset="0"/>
              </a:rPr>
              <a:t>DIAGRAMS</a:t>
            </a:r>
          </a:p>
        </p:txBody>
      </p:sp>
      <p:sp>
        <p:nvSpPr>
          <p:cNvPr id="5" name="TextBox 4">
            <a:extLst>
              <a:ext uri="{FF2B5EF4-FFF2-40B4-BE49-F238E27FC236}">
                <a16:creationId xmlns="" xmlns:a16="http://schemas.microsoft.com/office/drawing/2014/main" id="{7B33B267-AF94-4351-97B5-967BE6313A45}"/>
              </a:ext>
            </a:extLst>
          </p:cNvPr>
          <p:cNvSpPr txBox="1"/>
          <p:nvPr/>
        </p:nvSpPr>
        <p:spPr>
          <a:xfrm>
            <a:off x="-766253" y="703062"/>
            <a:ext cx="6305266" cy="456535"/>
          </a:xfrm>
          <a:prstGeom prst="rect">
            <a:avLst/>
          </a:prstGeom>
          <a:noFill/>
        </p:spPr>
        <p:txBody>
          <a:bodyPr wrap="square">
            <a:spAutoFit/>
          </a:bodyPr>
          <a:lstStyle/>
          <a:p>
            <a:pPr lvl="2" algn="just">
              <a:lnSpc>
                <a:spcPct val="150000"/>
              </a:lnSpc>
              <a:spcBef>
                <a:spcPts val="705"/>
              </a:spcBef>
              <a:spcAft>
                <a:spcPts val="300"/>
              </a:spcAft>
              <a:tabLst>
                <a:tab pos="228600" algn="l"/>
                <a:tab pos="700405" algn="l"/>
              </a:tabLst>
            </a:pPr>
            <a:r>
              <a:rPr lang="en-US" b="1" dirty="0">
                <a:solidFill>
                  <a:srgbClr val="7030A0"/>
                </a:solidFill>
                <a:effectLst/>
                <a:latin typeface="Arial" panose="020B0604020202020204" pitchFamily="34" charset="0"/>
                <a:ea typeface="Times New Roman" panose="02020603050405020304" pitchFamily="18" charset="0"/>
              </a:rPr>
              <a:t>Class</a:t>
            </a:r>
            <a:r>
              <a:rPr lang="en-US" b="1" spc="-15" dirty="0">
                <a:solidFill>
                  <a:srgbClr val="7030A0"/>
                </a:solidFill>
                <a:effectLst/>
                <a:latin typeface="Arial" panose="020B0604020202020204" pitchFamily="34" charset="0"/>
                <a:ea typeface="Times New Roman" panose="02020603050405020304" pitchFamily="18" charset="0"/>
              </a:rPr>
              <a:t> </a:t>
            </a:r>
            <a:r>
              <a:rPr lang="en-US" b="1" dirty="0">
                <a:solidFill>
                  <a:srgbClr val="7030A0"/>
                </a:solidFill>
                <a:effectLst/>
                <a:latin typeface="Arial" panose="020B0604020202020204" pitchFamily="34" charset="0"/>
                <a:ea typeface="Times New Roman" panose="02020603050405020304" pitchFamily="18" charset="0"/>
              </a:rPr>
              <a:t>Diagram</a:t>
            </a:r>
          </a:p>
        </p:txBody>
      </p:sp>
      <p:pic>
        <p:nvPicPr>
          <p:cNvPr id="8" name="image3.jpeg">
            <a:extLst>
              <a:ext uri="{FF2B5EF4-FFF2-40B4-BE49-F238E27FC236}">
                <a16:creationId xmlns="" xmlns:a16="http://schemas.microsoft.com/office/drawing/2014/main" id="{6CC0E5A4-6943-9232-C263-679247C8C43B}"/>
              </a:ext>
            </a:extLst>
          </p:cNvPr>
          <p:cNvPicPr>
            <a:picLocks noChangeAspect="1"/>
          </p:cNvPicPr>
          <p:nvPr/>
        </p:nvPicPr>
        <p:blipFill>
          <a:blip r:embed="rId2" cstate="print"/>
          <a:stretch>
            <a:fillRect/>
          </a:stretch>
        </p:blipFill>
        <p:spPr>
          <a:xfrm>
            <a:off x="1373725" y="1520794"/>
            <a:ext cx="9559317" cy="5012528"/>
          </a:xfrm>
          <a:prstGeom prst="rect">
            <a:avLst/>
          </a:prstGeom>
        </p:spPr>
      </p:pic>
    </p:spTree>
    <p:extLst>
      <p:ext uri="{BB962C8B-B14F-4D97-AF65-F5344CB8AC3E}">
        <p14:creationId xmlns="" xmlns:p14="http://schemas.microsoft.com/office/powerpoint/2010/main" val="1678409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2B433C2D-762B-46BD-9368-990066AD6EB0}"/>
              </a:ext>
            </a:extLst>
          </p:cNvPr>
          <p:cNvSpPr txBox="1"/>
          <p:nvPr/>
        </p:nvSpPr>
        <p:spPr>
          <a:xfrm>
            <a:off x="-146713" y="0"/>
            <a:ext cx="6093724" cy="498663"/>
          </a:xfrm>
          <a:prstGeom prst="rect">
            <a:avLst/>
          </a:prstGeom>
          <a:noFill/>
        </p:spPr>
        <p:txBody>
          <a:bodyPr wrap="square">
            <a:spAutoFit/>
          </a:bodyPr>
          <a:lstStyle/>
          <a:p>
            <a:pPr marL="127000" marR="459105">
              <a:lnSpc>
                <a:spcPct val="150000"/>
              </a:lnSpc>
              <a:spcBef>
                <a:spcPts val="5"/>
              </a:spcBef>
              <a:spcAft>
                <a:spcPts val="0"/>
              </a:spcAft>
            </a:pPr>
            <a:r>
              <a:rPr lang="en-US" sz="2000" dirty="0">
                <a:solidFill>
                  <a:srgbClr val="7030A0"/>
                </a:solidFill>
                <a:effectLst/>
                <a:latin typeface="Times New Roman" panose="02020603050405020304" pitchFamily="18" charset="0"/>
                <a:ea typeface="Times New Roman" panose="02020603050405020304" pitchFamily="18" charset="0"/>
              </a:rPr>
              <a:t>.</a:t>
            </a:r>
            <a:r>
              <a:rPr lang="en-US" sz="2000" b="1" dirty="0">
                <a:solidFill>
                  <a:srgbClr val="7030A0"/>
                </a:solidFill>
                <a:effectLst/>
                <a:latin typeface="Times New Roman" panose="02020603050405020304" pitchFamily="18" charset="0"/>
                <a:ea typeface="Times New Roman" panose="02020603050405020304" pitchFamily="18" charset="0"/>
              </a:rPr>
              <a:t> Use</a:t>
            </a:r>
            <a:r>
              <a:rPr lang="en-US" sz="2000" b="1" spc="-10" dirty="0">
                <a:solidFill>
                  <a:srgbClr val="7030A0"/>
                </a:solidFill>
                <a:effectLst/>
                <a:latin typeface="Times New Roman" panose="02020603050405020304" pitchFamily="18" charset="0"/>
                <a:ea typeface="Times New Roman" panose="02020603050405020304" pitchFamily="18" charset="0"/>
              </a:rPr>
              <a:t> </a:t>
            </a:r>
            <a:r>
              <a:rPr lang="en-US" sz="2000" b="1" dirty="0">
                <a:solidFill>
                  <a:srgbClr val="7030A0"/>
                </a:solidFill>
                <a:effectLst/>
                <a:latin typeface="Times New Roman" panose="02020603050405020304" pitchFamily="18" charset="0"/>
                <a:ea typeface="Times New Roman" panose="02020603050405020304" pitchFamily="18" charset="0"/>
              </a:rPr>
              <a:t>case</a:t>
            </a:r>
            <a:r>
              <a:rPr lang="en-US" sz="2000" b="1" spc="-10" dirty="0">
                <a:solidFill>
                  <a:srgbClr val="7030A0"/>
                </a:solidFill>
                <a:effectLst/>
                <a:latin typeface="Times New Roman" panose="02020603050405020304" pitchFamily="18" charset="0"/>
                <a:ea typeface="Times New Roman" panose="02020603050405020304" pitchFamily="18" charset="0"/>
              </a:rPr>
              <a:t> </a:t>
            </a:r>
            <a:r>
              <a:rPr lang="en-US" sz="2000" b="1" dirty="0">
                <a:solidFill>
                  <a:srgbClr val="7030A0"/>
                </a:solidFill>
                <a:effectLst/>
                <a:latin typeface="Times New Roman" panose="02020603050405020304" pitchFamily="18" charset="0"/>
                <a:ea typeface="Times New Roman" panose="02020603050405020304" pitchFamily="18" charset="0"/>
              </a:rPr>
              <a:t>diagram</a:t>
            </a:r>
            <a:endParaRPr lang="en-US" sz="2000" dirty="0">
              <a:solidFill>
                <a:srgbClr val="7030A0"/>
              </a:solidFill>
              <a:effectLst/>
              <a:latin typeface="Times New Roman" panose="02020603050405020304" pitchFamily="18" charset="0"/>
              <a:ea typeface="Times New Roman" panose="02020603050405020304" pitchFamily="18" charset="0"/>
            </a:endParaRPr>
          </a:p>
        </p:txBody>
      </p:sp>
      <p:pic>
        <p:nvPicPr>
          <p:cNvPr id="2" name="image5.jpeg">
            <a:extLst>
              <a:ext uri="{FF2B5EF4-FFF2-40B4-BE49-F238E27FC236}">
                <a16:creationId xmlns="" xmlns:a16="http://schemas.microsoft.com/office/drawing/2014/main" id="{127E3A46-C1C9-89D6-7DB1-C8FD4FA6BF58}"/>
              </a:ext>
            </a:extLst>
          </p:cNvPr>
          <p:cNvPicPr>
            <a:picLocks noChangeAspect="1"/>
          </p:cNvPicPr>
          <p:nvPr/>
        </p:nvPicPr>
        <p:blipFill>
          <a:blip r:embed="rId2" cstate="print"/>
          <a:stretch>
            <a:fillRect/>
          </a:stretch>
        </p:blipFill>
        <p:spPr>
          <a:xfrm>
            <a:off x="2213113" y="861391"/>
            <a:ext cx="6745356" cy="5632173"/>
          </a:xfrm>
          <a:prstGeom prst="rect">
            <a:avLst/>
          </a:prstGeom>
        </p:spPr>
      </p:pic>
    </p:spTree>
    <p:extLst>
      <p:ext uri="{BB962C8B-B14F-4D97-AF65-F5344CB8AC3E}">
        <p14:creationId xmlns="" xmlns:p14="http://schemas.microsoft.com/office/powerpoint/2010/main" val="2675157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270572F0-86A7-1A1A-ACEF-87DDDF6166E0}"/>
              </a:ext>
            </a:extLst>
          </p:cNvPr>
          <p:cNvSpPr txBox="1"/>
          <p:nvPr/>
        </p:nvSpPr>
        <p:spPr>
          <a:xfrm>
            <a:off x="-450574" y="195802"/>
            <a:ext cx="6096000" cy="456535"/>
          </a:xfrm>
          <a:prstGeom prst="rect">
            <a:avLst/>
          </a:prstGeom>
          <a:noFill/>
        </p:spPr>
        <p:txBody>
          <a:bodyPr wrap="square">
            <a:spAutoFit/>
          </a:bodyPr>
          <a:lstStyle/>
          <a:p>
            <a:pPr marL="1143000" lvl="2" indent="-228600">
              <a:lnSpc>
                <a:spcPct val="150000"/>
              </a:lnSpc>
              <a:spcBef>
                <a:spcPts val="1200"/>
              </a:spcBef>
              <a:spcAft>
                <a:spcPts val="300"/>
              </a:spcAft>
              <a:buFont typeface="Arial" panose="020B0604020202020204" pitchFamily="34" charset="0"/>
              <a:buChar char=""/>
              <a:tabLst>
                <a:tab pos="228600" algn="l"/>
                <a:tab pos="701040" algn="l"/>
              </a:tabLst>
            </a:pPr>
            <a:r>
              <a:rPr lang="en-US" sz="1800" b="1" dirty="0">
                <a:effectLst/>
                <a:latin typeface="Arial" panose="020B0604020202020204" pitchFamily="34" charset="0"/>
                <a:ea typeface="Times New Roman" panose="02020603050405020304" pitchFamily="18" charset="0"/>
              </a:rPr>
              <a:t>Sequence</a:t>
            </a:r>
            <a:r>
              <a:rPr lang="en-US" sz="1800" b="1" spc="-15" dirty="0">
                <a:effectLst/>
                <a:latin typeface="Arial" panose="020B0604020202020204" pitchFamily="34" charset="0"/>
                <a:ea typeface="Times New Roman" panose="02020603050405020304" pitchFamily="18" charset="0"/>
              </a:rPr>
              <a:t> </a:t>
            </a:r>
            <a:r>
              <a:rPr lang="en-US" sz="1800" b="1" dirty="0">
                <a:effectLst/>
                <a:latin typeface="Arial" panose="020B0604020202020204" pitchFamily="34" charset="0"/>
                <a:ea typeface="Times New Roman" panose="02020603050405020304" pitchFamily="18" charset="0"/>
              </a:rPr>
              <a:t>Diagram</a:t>
            </a:r>
            <a:endParaRPr lang="en-IN" sz="1800" b="1" dirty="0">
              <a:effectLst/>
              <a:latin typeface="Arial" panose="020B0604020202020204" pitchFamily="34" charset="0"/>
              <a:ea typeface="Times New Roman" panose="02020603050405020304" pitchFamily="18" charset="0"/>
            </a:endParaRPr>
          </a:p>
        </p:txBody>
      </p:sp>
      <p:pic>
        <p:nvPicPr>
          <p:cNvPr id="5" name="image4.jpeg">
            <a:extLst>
              <a:ext uri="{FF2B5EF4-FFF2-40B4-BE49-F238E27FC236}">
                <a16:creationId xmlns="" xmlns:a16="http://schemas.microsoft.com/office/drawing/2014/main" id="{6E9222BC-ED4D-564F-361C-ADCBDEDD3C75}"/>
              </a:ext>
            </a:extLst>
          </p:cNvPr>
          <p:cNvPicPr>
            <a:picLocks noChangeAspect="1"/>
          </p:cNvPicPr>
          <p:nvPr/>
        </p:nvPicPr>
        <p:blipFill>
          <a:blip r:embed="rId2" cstate="print"/>
          <a:stretch>
            <a:fillRect/>
          </a:stretch>
        </p:blipFill>
        <p:spPr>
          <a:xfrm>
            <a:off x="1378226" y="1073427"/>
            <a:ext cx="8852452" cy="5588772"/>
          </a:xfrm>
          <a:prstGeom prst="rect">
            <a:avLst/>
          </a:prstGeom>
        </p:spPr>
      </p:pic>
    </p:spTree>
    <p:extLst>
      <p:ext uri="{BB962C8B-B14F-4D97-AF65-F5344CB8AC3E}">
        <p14:creationId xmlns="" xmlns:p14="http://schemas.microsoft.com/office/powerpoint/2010/main" val="595716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4.jpeg">
            <a:extLst>
              <a:ext uri="{FF2B5EF4-FFF2-40B4-BE49-F238E27FC236}">
                <a16:creationId xmlns="" xmlns:a16="http://schemas.microsoft.com/office/drawing/2014/main" id="{CFE0DE56-3FE6-E1B1-7CD2-1A79163BA205}"/>
              </a:ext>
            </a:extLst>
          </p:cNvPr>
          <p:cNvPicPr>
            <a:picLocks noChangeAspect="1"/>
          </p:cNvPicPr>
          <p:nvPr/>
        </p:nvPicPr>
        <p:blipFill>
          <a:blip r:embed="rId2" cstate="print"/>
          <a:stretch>
            <a:fillRect/>
          </a:stretch>
        </p:blipFill>
        <p:spPr>
          <a:xfrm>
            <a:off x="2146852" y="954156"/>
            <a:ext cx="6748048" cy="5546035"/>
          </a:xfrm>
          <a:prstGeom prst="rect">
            <a:avLst/>
          </a:prstGeom>
        </p:spPr>
      </p:pic>
    </p:spTree>
    <p:extLst>
      <p:ext uri="{BB962C8B-B14F-4D97-AF65-F5344CB8AC3E}">
        <p14:creationId xmlns="" xmlns:p14="http://schemas.microsoft.com/office/powerpoint/2010/main" val="2941502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279A34BF-040F-4E4A-A173-DBC4AA5C96A3}"/>
              </a:ext>
            </a:extLst>
          </p:cNvPr>
          <p:cNvSpPr txBox="1"/>
          <p:nvPr/>
        </p:nvSpPr>
        <p:spPr>
          <a:xfrm>
            <a:off x="-715616" y="0"/>
            <a:ext cx="5181599" cy="669542"/>
          </a:xfrm>
          <a:prstGeom prst="rect">
            <a:avLst/>
          </a:prstGeom>
          <a:noFill/>
        </p:spPr>
        <p:txBody>
          <a:bodyPr wrap="square">
            <a:spAutoFit/>
          </a:bodyPr>
          <a:lstStyle/>
          <a:p>
            <a:pPr algn="ctr">
              <a:lnSpc>
                <a:spcPct val="150000"/>
              </a:lnSpc>
              <a:spcAft>
                <a:spcPts val="1000"/>
              </a:spcAft>
            </a:pPr>
            <a:r>
              <a:rPr lang="en-US" sz="2800" b="1" dirty="0">
                <a:solidFill>
                  <a:srgbClr val="7030A0"/>
                </a:solidFill>
                <a:effectLst/>
                <a:latin typeface="Times New Roman" panose="02020603050405020304" pitchFamily="18" charset="0"/>
                <a:ea typeface="Times New Roman" panose="02020603050405020304" pitchFamily="18" charset="0"/>
                <a:cs typeface="Times New Roman" panose="02020603050405020304" pitchFamily="18" charset="0"/>
              </a:rPr>
              <a:t>SCREEN LAYOUTS</a:t>
            </a:r>
            <a:endParaRPr lang="en-US" sz="2800" dirty="0">
              <a:solidFill>
                <a:srgbClr val="7030A0"/>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 xmlns:a16="http://schemas.microsoft.com/office/drawing/2014/main" id="{A4146DFD-CDDB-BE2C-758E-FFF86DA2D333}"/>
              </a:ext>
            </a:extLst>
          </p:cNvPr>
          <p:cNvPicPr>
            <a:picLocks noChangeAspect="1"/>
          </p:cNvPicPr>
          <p:nvPr/>
        </p:nvPicPr>
        <p:blipFill>
          <a:blip r:embed="rId2" cstate="print"/>
          <a:srcRect t="7353" b="8235"/>
          <a:stretch>
            <a:fillRect/>
          </a:stretch>
        </p:blipFill>
        <p:spPr bwMode="auto">
          <a:xfrm>
            <a:off x="728870" y="761810"/>
            <a:ext cx="10368434" cy="5426955"/>
          </a:xfrm>
          <a:prstGeom prst="rect">
            <a:avLst/>
          </a:prstGeom>
          <a:noFill/>
          <a:ln w="9525">
            <a:noFill/>
            <a:miter lim="800000"/>
            <a:headEnd/>
            <a:tailEnd/>
          </a:ln>
        </p:spPr>
      </p:pic>
    </p:spTree>
    <p:extLst>
      <p:ext uri="{BB962C8B-B14F-4D97-AF65-F5344CB8AC3E}">
        <p14:creationId xmlns="" xmlns:p14="http://schemas.microsoft.com/office/powerpoint/2010/main" val="2974264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1C0660B-4EC9-E47A-891B-A385550DE10C}"/>
              </a:ext>
            </a:extLst>
          </p:cNvPr>
          <p:cNvPicPr>
            <a:picLocks noChangeAspect="1"/>
          </p:cNvPicPr>
          <p:nvPr/>
        </p:nvPicPr>
        <p:blipFill>
          <a:blip r:embed="rId2" cstate="print"/>
          <a:srcRect/>
          <a:stretch>
            <a:fillRect/>
          </a:stretch>
        </p:blipFill>
        <p:spPr bwMode="auto">
          <a:xfrm>
            <a:off x="1113515" y="818322"/>
            <a:ext cx="9287644" cy="5221356"/>
          </a:xfrm>
          <a:prstGeom prst="rect">
            <a:avLst/>
          </a:prstGeom>
          <a:noFill/>
          <a:ln w="9525">
            <a:noFill/>
            <a:miter lim="800000"/>
            <a:headEnd/>
            <a:tailEnd/>
          </a:ln>
        </p:spPr>
      </p:pic>
    </p:spTree>
    <p:extLst>
      <p:ext uri="{BB962C8B-B14F-4D97-AF65-F5344CB8AC3E}">
        <p14:creationId xmlns="" xmlns:p14="http://schemas.microsoft.com/office/powerpoint/2010/main" val="600104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4FD5E953-E6F2-DC23-4D67-3E3E9B9E2A35}"/>
              </a:ext>
            </a:extLst>
          </p:cNvPr>
          <p:cNvPicPr>
            <a:picLocks noChangeAspect="1"/>
          </p:cNvPicPr>
          <p:nvPr/>
        </p:nvPicPr>
        <p:blipFill>
          <a:blip r:embed="rId2" cstate="print"/>
          <a:srcRect t="7941" b="12647"/>
          <a:stretch>
            <a:fillRect/>
          </a:stretch>
        </p:blipFill>
        <p:spPr bwMode="auto">
          <a:xfrm>
            <a:off x="550519" y="954156"/>
            <a:ext cx="10897948" cy="4863547"/>
          </a:xfrm>
          <a:prstGeom prst="rect">
            <a:avLst/>
          </a:prstGeom>
          <a:noFill/>
          <a:ln w="9525">
            <a:noFill/>
            <a:miter lim="800000"/>
            <a:headEnd/>
            <a:tailEnd/>
          </a:ln>
        </p:spPr>
      </p:pic>
    </p:spTree>
    <p:extLst>
      <p:ext uri="{BB962C8B-B14F-4D97-AF65-F5344CB8AC3E}">
        <p14:creationId xmlns="" xmlns:p14="http://schemas.microsoft.com/office/powerpoint/2010/main" val="406843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50E18546-7105-C3D5-6DCE-2DEDBF3AE598}"/>
              </a:ext>
            </a:extLst>
          </p:cNvPr>
          <p:cNvPicPr>
            <a:picLocks noChangeAspect="1"/>
          </p:cNvPicPr>
          <p:nvPr/>
        </p:nvPicPr>
        <p:blipFill>
          <a:blip r:embed="rId2" cstate="print"/>
          <a:srcRect b="6176"/>
          <a:stretch>
            <a:fillRect/>
          </a:stretch>
        </p:blipFill>
        <p:spPr bwMode="auto">
          <a:xfrm>
            <a:off x="1258957" y="878560"/>
            <a:ext cx="9819746" cy="5177684"/>
          </a:xfrm>
          <a:prstGeom prst="rect">
            <a:avLst/>
          </a:prstGeom>
          <a:noFill/>
          <a:ln w="9525">
            <a:noFill/>
            <a:miter lim="800000"/>
            <a:headEnd/>
            <a:tailEnd/>
          </a:ln>
        </p:spPr>
      </p:pic>
    </p:spTree>
    <p:extLst>
      <p:ext uri="{BB962C8B-B14F-4D97-AF65-F5344CB8AC3E}">
        <p14:creationId xmlns="" xmlns:p14="http://schemas.microsoft.com/office/powerpoint/2010/main" val="1353372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396E04AC-0D08-D16E-B2D4-410A9018B1B0}"/>
              </a:ext>
            </a:extLst>
          </p:cNvPr>
          <p:cNvPicPr>
            <a:picLocks noChangeAspect="1"/>
          </p:cNvPicPr>
          <p:nvPr/>
        </p:nvPicPr>
        <p:blipFill>
          <a:blip r:embed="rId2" cstate="print"/>
          <a:srcRect b="4706"/>
          <a:stretch>
            <a:fillRect/>
          </a:stretch>
        </p:blipFill>
        <p:spPr bwMode="auto">
          <a:xfrm>
            <a:off x="715617" y="547604"/>
            <a:ext cx="10979068" cy="5879700"/>
          </a:xfrm>
          <a:prstGeom prst="rect">
            <a:avLst/>
          </a:prstGeom>
          <a:noFill/>
          <a:ln w="9525">
            <a:noFill/>
            <a:miter lim="800000"/>
            <a:headEnd/>
            <a:tailEnd/>
          </a:ln>
        </p:spPr>
      </p:pic>
    </p:spTree>
    <p:extLst>
      <p:ext uri="{BB962C8B-B14F-4D97-AF65-F5344CB8AC3E}">
        <p14:creationId xmlns="" xmlns:p14="http://schemas.microsoft.com/office/powerpoint/2010/main" val="1188449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05740964-0BA8-4D96-BCBA-D060C2D8823E}"/>
              </a:ext>
            </a:extLst>
          </p:cNvPr>
          <p:cNvSpPr txBox="1"/>
          <p:nvPr/>
        </p:nvSpPr>
        <p:spPr>
          <a:xfrm>
            <a:off x="424070" y="1180308"/>
            <a:ext cx="6096000" cy="584775"/>
          </a:xfrm>
          <a:prstGeom prst="rect">
            <a:avLst/>
          </a:prstGeom>
          <a:noFill/>
        </p:spPr>
        <p:txBody>
          <a:bodyPr wrap="square">
            <a:spAutoFit/>
          </a:bodyPr>
          <a:lstStyle/>
          <a:p>
            <a:r>
              <a:rPr lang="en-US" sz="3200" dirty="0">
                <a:solidFill>
                  <a:srgbClr val="002060"/>
                </a:solidFill>
              </a:rPr>
              <a:t>Abstract </a:t>
            </a:r>
          </a:p>
        </p:txBody>
      </p:sp>
      <p:sp>
        <p:nvSpPr>
          <p:cNvPr id="9" name="TextBox 8">
            <a:extLst>
              <a:ext uri="{FF2B5EF4-FFF2-40B4-BE49-F238E27FC236}">
                <a16:creationId xmlns="" xmlns:a16="http://schemas.microsoft.com/office/drawing/2014/main" id="{E97F54E6-5E8C-4939-BA68-5F565DCF904C}"/>
              </a:ext>
            </a:extLst>
          </p:cNvPr>
          <p:cNvSpPr txBox="1"/>
          <p:nvPr/>
        </p:nvSpPr>
        <p:spPr>
          <a:xfrm>
            <a:off x="450574" y="2020106"/>
            <a:ext cx="11290852" cy="4582024"/>
          </a:xfrm>
          <a:prstGeom prst="rect">
            <a:avLst/>
          </a:prstGeom>
          <a:noFill/>
        </p:spPr>
        <p:txBody>
          <a:bodyPr wrap="square">
            <a:spAutoFit/>
          </a:bodyPr>
          <a:lstStyle/>
          <a:p>
            <a:pPr marL="63500" marR="74930" indent="641350" algn="just">
              <a:lnSpc>
                <a:spcPct val="150000"/>
              </a:lnSpc>
              <a:spcAft>
                <a:spcPts val="1000"/>
              </a:spcAft>
            </a:pPr>
            <a:r>
              <a:rPr lang="en-IN" sz="2000" dirty="0">
                <a:solidFill>
                  <a:srgbClr val="373737"/>
                </a:solidFill>
                <a:effectLst/>
                <a:latin typeface="Adobe Devanagari" panose="02040503050201020203" pitchFamily="18" charset="0"/>
                <a:ea typeface="Times New Roman" panose="02020603050405020304" pitchFamily="18" charset="0"/>
                <a:cs typeface="Adobe Devanagari" panose="02040503050201020203" pitchFamily="18" charset="0"/>
              </a:rPr>
              <a:t> </a:t>
            </a:r>
            <a:r>
              <a:rPr lang="en-US" sz="2000" dirty="0">
                <a:solidFill>
                  <a:srgbClr val="373737"/>
                </a:solidFill>
                <a:effectLst/>
                <a:latin typeface="Adobe Devanagari" panose="02040503050201020203" pitchFamily="18" charset="0"/>
                <a:ea typeface="Times New Roman" panose="02020603050405020304" pitchFamily="18" charset="0"/>
                <a:cs typeface="Adobe Devanagari" panose="02040503050201020203" pitchFamily="18" charset="0"/>
              </a:rPr>
              <a:t>Today most of people use their own vehicle for travel. While travelling most of us are troubling with breakdown of our vehicle on the road. This is a worst experience that they have to face. When our vehicle suddenly breakdown on the road, the user have to search for mechanic and have to see a spare-part shops near to their location. At that time we can’t able to search for a good mechanic and we have to arrange some other transportation. By using this application the user can find suitable mechanic. The most advantage is the user can find a mechanic based on their user location and make payment. Varun </a:t>
            </a:r>
            <a:r>
              <a:rPr lang="en-US" sz="2000" dirty="0" err="1">
                <a:solidFill>
                  <a:srgbClr val="373737"/>
                </a:solidFill>
                <a:effectLst/>
                <a:latin typeface="Adobe Devanagari" panose="02040503050201020203" pitchFamily="18" charset="0"/>
                <a:ea typeface="Times New Roman" panose="02020603050405020304" pitchFamily="18" charset="0"/>
                <a:cs typeface="Adobe Devanagari" panose="02040503050201020203" pitchFamily="18" charset="0"/>
              </a:rPr>
              <a:t>Kapadi</a:t>
            </a:r>
            <a:r>
              <a:rPr lang="en-US" sz="2000" dirty="0">
                <a:solidFill>
                  <a:srgbClr val="373737"/>
                </a:solidFill>
                <a:effectLst/>
                <a:latin typeface="Adobe Devanagari" panose="02040503050201020203" pitchFamily="18" charset="0"/>
                <a:ea typeface="Times New Roman" panose="02020603050405020304" pitchFamily="18" charset="0"/>
                <a:cs typeface="Adobe Devanagari" panose="02040503050201020203" pitchFamily="18" charset="0"/>
              </a:rPr>
              <a:t>, </a:t>
            </a:r>
            <a:r>
              <a:rPr lang="en-US" sz="2000" dirty="0" err="1">
                <a:solidFill>
                  <a:srgbClr val="373737"/>
                </a:solidFill>
                <a:effectLst/>
                <a:latin typeface="Adobe Devanagari" panose="02040503050201020203" pitchFamily="18" charset="0"/>
                <a:ea typeface="Times New Roman" panose="02020603050405020304" pitchFamily="18" charset="0"/>
                <a:cs typeface="Adobe Devanagari" panose="02040503050201020203" pitchFamily="18" charset="0"/>
              </a:rPr>
              <a:t>SaigitaGuruju</a:t>
            </a:r>
            <a:r>
              <a:rPr lang="en-US" sz="2000" dirty="0">
                <a:solidFill>
                  <a:srgbClr val="373737"/>
                </a:solidFill>
                <a:effectLst/>
                <a:latin typeface="Adobe Devanagari" panose="02040503050201020203" pitchFamily="18" charset="0"/>
                <a:ea typeface="Times New Roman" panose="02020603050405020304" pitchFamily="18" charset="0"/>
                <a:cs typeface="Adobe Devanagari" panose="02040503050201020203" pitchFamily="18" charset="0"/>
              </a:rPr>
              <a:t>, Bhupesh Bojja, Prof. </a:t>
            </a:r>
            <a:r>
              <a:rPr lang="en-US" sz="2000" dirty="0" err="1">
                <a:solidFill>
                  <a:srgbClr val="373737"/>
                </a:solidFill>
                <a:effectLst/>
                <a:latin typeface="Adobe Devanagari" panose="02040503050201020203" pitchFamily="18" charset="0"/>
                <a:ea typeface="Times New Roman" panose="02020603050405020304" pitchFamily="18" charset="0"/>
                <a:cs typeface="Adobe Devanagari" panose="02040503050201020203" pitchFamily="18" charset="0"/>
              </a:rPr>
              <a:t>NilimaNikam</a:t>
            </a:r>
            <a:r>
              <a:rPr lang="en-US" sz="2000" dirty="0">
                <a:solidFill>
                  <a:srgbClr val="373737"/>
                </a:solidFill>
                <a:effectLst/>
                <a:latin typeface="Adobe Devanagari" panose="02040503050201020203" pitchFamily="18" charset="0"/>
                <a:ea typeface="Times New Roman" panose="02020603050405020304" pitchFamily="18" charset="0"/>
                <a:cs typeface="Adobe Devanagari" panose="02040503050201020203" pitchFamily="18" charset="0"/>
              </a:rPr>
              <a:t> had discussed about the application which directly connect with google GPS system and it shows the users current location.</a:t>
            </a:r>
            <a:r>
              <a:rPr lang="en-US" sz="1800" dirty="0">
                <a:solidFill>
                  <a:srgbClr val="373737"/>
                </a:solidFill>
                <a:effectLst/>
                <a:latin typeface="Calibri" panose="020F0502020204030204" pitchFamily="34" charset="0"/>
                <a:ea typeface="Times New Roman" panose="02020603050405020304" pitchFamily="18" charset="0"/>
                <a:cs typeface="Times New Roman" panose="02020603050405020304" pitchFamily="18" charset="0"/>
              </a:rPr>
              <a:t> This project will show the name and address or location of all hospital those are in the range and the user can able to select any one hospital. </a:t>
            </a:r>
            <a:r>
              <a:rPr lang="en-US" sz="1800" dirty="0" err="1">
                <a:solidFill>
                  <a:srgbClr val="373737"/>
                </a:solidFill>
                <a:effectLst/>
                <a:latin typeface="Calibri" panose="020F0502020204030204" pitchFamily="34" charset="0"/>
                <a:ea typeface="Times New Roman" panose="02020603050405020304" pitchFamily="18" charset="0"/>
                <a:cs typeface="Times New Roman" panose="02020603050405020304" pitchFamily="18" charset="0"/>
              </a:rPr>
              <a:t>VibhaviArtigala</a:t>
            </a:r>
            <a:r>
              <a:rPr lang="en-US" sz="1800" dirty="0">
                <a:solidFill>
                  <a:srgbClr val="373737"/>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err="1">
                <a:solidFill>
                  <a:srgbClr val="373737"/>
                </a:solidFill>
                <a:effectLst/>
                <a:latin typeface="Calibri" panose="020F0502020204030204" pitchFamily="34" charset="0"/>
                <a:ea typeface="Times New Roman" panose="02020603050405020304" pitchFamily="18" charset="0"/>
                <a:cs typeface="Times New Roman" panose="02020603050405020304" pitchFamily="18" charset="0"/>
              </a:rPr>
              <a:t>H.DhanukaNadeeshani</a:t>
            </a:r>
            <a:r>
              <a:rPr lang="en-US" sz="1800" dirty="0">
                <a:solidFill>
                  <a:srgbClr val="373737"/>
                </a:solidFill>
                <a:effectLst/>
                <a:latin typeface="Calibri" panose="020F0502020204030204" pitchFamily="34" charset="0"/>
                <a:ea typeface="Times New Roman" panose="02020603050405020304" pitchFamily="18" charset="0"/>
                <a:cs typeface="Times New Roman" panose="02020603050405020304" pitchFamily="18" charset="0"/>
              </a:rPr>
              <a:t> have discussed about the application </a:t>
            </a:r>
            <a:r>
              <a:rPr lang="en-US" sz="1800" dirty="0" err="1">
                <a:solidFill>
                  <a:srgbClr val="373737"/>
                </a:solidFill>
                <a:effectLst/>
                <a:latin typeface="Calibri" panose="020F0502020204030204" pitchFamily="34" charset="0"/>
                <a:ea typeface="Times New Roman" panose="02020603050405020304" pitchFamily="18" charset="0"/>
                <a:cs typeface="Times New Roman" panose="02020603050405020304" pitchFamily="18" charset="0"/>
              </a:rPr>
              <a:t>Helpme</a:t>
            </a:r>
            <a:r>
              <a:rPr lang="en-US" sz="1800" dirty="0">
                <a:solidFill>
                  <a:srgbClr val="373737"/>
                </a:solidFill>
                <a:effectLst/>
                <a:latin typeface="Calibri" panose="020F0502020204030204" pitchFamily="34" charset="0"/>
                <a:ea typeface="Times New Roman" panose="02020603050405020304" pitchFamily="18" charset="0"/>
                <a:cs typeface="Times New Roman" panose="02020603050405020304" pitchFamily="18" charset="0"/>
              </a:rPr>
              <a:t>. </a:t>
            </a:r>
            <a:endParaRPr lang="en-US" sz="2000" dirty="0">
              <a:effectLst/>
              <a:latin typeface="Adobe Devanagari" panose="02040503050201020203" pitchFamily="18" charset="0"/>
              <a:ea typeface="Times New Roman" panose="02020603050405020304" pitchFamily="18" charset="0"/>
              <a:cs typeface="Adobe Devanagari" panose="02040503050201020203" pitchFamily="18" charset="0"/>
            </a:endParaRPr>
          </a:p>
        </p:txBody>
      </p:sp>
    </p:spTree>
    <p:extLst>
      <p:ext uri="{BB962C8B-B14F-4D97-AF65-F5344CB8AC3E}">
        <p14:creationId xmlns="" xmlns:p14="http://schemas.microsoft.com/office/powerpoint/2010/main" val="9172963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600F2E9-18A7-9F53-32CA-1C07CDD615B8}"/>
              </a:ext>
            </a:extLst>
          </p:cNvPr>
          <p:cNvPicPr>
            <a:picLocks noChangeAspect="1"/>
          </p:cNvPicPr>
          <p:nvPr/>
        </p:nvPicPr>
        <p:blipFill>
          <a:blip r:embed="rId2" cstate="print"/>
          <a:srcRect b="5882"/>
          <a:stretch>
            <a:fillRect/>
          </a:stretch>
        </p:blipFill>
        <p:spPr bwMode="auto">
          <a:xfrm>
            <a:off x="424071" y="428971"/>
            <a:ext cx="11240380" cy="5945325"/>
          </a:xfrm>
          <a:prstGeom prst="rect">
            <a:avLst/>
          </a:prstGeom>
          <a:noFill/>
          <a:ln w="9525">
            <a:noFill/>
            <a:miter lim="800000"/>
            <a:headEnd/>
            <a:tailEnd/>
          </a:ln>
        </p:spPr>
      </p:pic>
    </p:spTree>
    <p:extLst>
      <p:ext uri="{BB962C8B-B14F-4D97-AF65-F5344CB8AC3E}">
        <p14:creationId xmlns="" xmlns:p14="http://schemas.microsoft.com/office/powerpoint/2010/main" val="15402243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6E72385-7EBC-5B1B-3B1C-C0FBBF351734}"/>
              </a:ext>
            </a:extLst>
          </p:cNvPr>
          <p:cNvPicPr>
            <a:picLocks noChangeAspect="1"/>
          </p:cNvPicPr>
          <p:nvPr/>
        </p:nvPicPr>
        <p:blipFill>
          <a:blip r:embed="rId2" cstate="print"/>
          <a:srcRect b="7353"/>
          <a:stretch>
            <a:fillRect/>
          </a:stretch>
        </p:blipFill>
        <p:spPr bwMode="auto">
          <a:xfrm>
            <a:off x="680963" y="609600"/>
            <a:ext cx="10537372" cy="5486400"/>
          </a:xfrm>
          <a:prstGeom prst="rect">
            <a:avLst/>
          </a:prstGeom>
          <a:noFill/>
          <a:ln w="9525">
            <a:noFill/>
            <a:miter lim="800000"/>
            <a:headEnd/>
            <a:tailEnd/>
          </a:ln>
        </p:spPr>
      </p:pic>
    </p:spTree>
    <p:extLst>
      <p:ext uri="{BB962C8B-B14F-4D97-AF65-F5344CB8AC3E}">
        <p14:creationId xmlns="" xmlns:p14="http://schemas.microsoft.com/office/powerpoint/2010/main" val="858271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1DE0E0E8-42AE-F6C3-D900-9E71A492DEC4}"/>
              </a:ext>
            </a:extLst>
          </p:cNvPr>
          <p:cNvPicPr>
            <a:picLocks noChangeAspect="1"/>
          </p:cNvPicPr>
          <p:nvPr/>
        </p:nvPicPr>
        <p:blipFill>
          <a:blip r:embed="rId2" cstate="print"/>
          <a:srcRect b="5588"/>
          <a:stretch>
            <a:fillRect/>
          </a:stretch>
        </p:blipFill>
        <p:spPr bwMode="auto">
          <a:xfrm>
            <a:off x="848139" y="644597"/>
            <a:ext cx="10499242" cy="5570673"/>
          </a:xfrm>
          <a:prstGeom prst="rect">
            <a:avLst/>
          </a:prstGeom>
          <a:noFill/>
          <a:ln w="9525">
            <a:noFill/>
            <a:miter lim="800000"/>
            <a:headEnd/>
            <a:tailEnd/>
          </a:ln>
        </p:spPr>
      </p:pic>
    </p:spTree>
    <p:extLst>
      <p:ext uri="{BB962C8B-B14F-4D97-AF65-F5344CB8AC3E}">
        <p14:creationId xmlns="" xmlns:p14="http://schemas.microsoft.com/office/powerpoint/2010/main" val="218286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9D51715C-0B73-5F1D-AF19-9E13390CB2F4}"/>
              </a:ext>
            </a:extLst>
          </p:cNvPr>
          <p:cNvPicPr>
            <a:picLocks noChangeAspect="1"/>
          </p:cNvPicPr>
          <p:nvPr/>
        </p:nvPicPr>
        <p:blipFill>
          <a:blip r:embed="rId2" cstate="print"/>
          <a:srcRect b="5588"/>
          <a:stretch>
            <a:fillRect/>
          </a:stretch>
        </p:blipFill>
        <p:spPr bwMode="auto">
          <a:xfrm>
            <a:off x="543339" y="482877"/>
            <a:ext cx="11353531" cy="6023940"/>
          </a:xfrm>
          <a:prstGeom prst="rect">
            <a:avLst/>
          </a:prstGeom>
          <a:noFill/>
          <a:ln w="9525">
            <a:noFill/>
            <a:miter lim="800000"/>
            <a:headEnd/>
            <a:tailEnd/>
          </a:ln>
        </p:spPr>
      </p:pic>
    </p:spTree>
    <p:extLst>
      <p:ext uri="{BB962C8B-B14F-4D97-AF65-F5344CB8AC3E}">
        <p14:creationId xmlns="" xmlns:p14="http://schemas.microsoft.com/office/powerpoint/2010/main" val="28135095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16A23CDF-354A-B653-B35A-878227BC9EB2}"/>
              </a:ext>
            </a:extLst>
          </p:cNvPr>
          <p:cNvPicPr>
            <a:picLocks noChangeAspect="1"/>
          </p:cNvPicPr>
          <p:nvPr/>
        </p:nvPicPr>
        <p:blipFill>
          <a:blip r:embed="rId2" cstate="print"/>
          <a:srcRect b="5294"/>
          <a:stretch>
            <a:fillRect/>
          </a:stretch>
        </p:blipFill>
        <p:spPr bwMode="auto">
          <a:xfrm>
            <a:off x="357809" y="374955"/>
            <a:ext cx="11197355" cy="5959584"/>
          </a:xfrm>
          <a:prstGeom prst="rect">
            <a:avLst/>
          </a:prstGeom>
          <a:noFill/>
          <a:ln w="9525">
            <a:noFill/>
            <a:miter lim="800000"/>
            <a:headEnd/>
            <a:tailEnd/>
          </a:ln>
        </p:spPr>
      </p:pic>
    </p:spTree>
    <p:extLst>
      <p:ext uri="{BB962C8B-B14F-4D97-AF65-F5344CB8AC3E}">
        <p14:creationId xmlns="" xmlns:p14="http://schemas.microsoft.com/office/powerpoint/2010/main" val="1146858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26DDD7B7-9A99-9DA1-7745-6097FEDFE8E6}"/>
              </a:ext>
            </a:extLst>
          </p:cNvPr>
          <p:cNvPicPr>
            <a:picLocks noChangeAspect="1"/>
          </p:cNvPicPr>
          <p:nvPr/>
        </p:nvPicPr>
        <p:blipFill>
          <a:blip r:embed="rId2" cstate="print"/>
          <a:srcRect b="6176"/>
          <a:stretch>
            <a:fillRect/>
          </a:stretch>
        </p:blipFill>
        <p:spPr bwMode="auto">
          <a:xfrm>
            <a:off x="795130" y="633996"/>
            <a:ext cx="10786243" cy="5687291"/>
          </a:xfrm>
          <a:prstGeom prst="rect">
            <a:avLst/>
          </a:prstGeom>
          <a:noFill/>
          <a:ln w="9525">
            <a:noFill/>
            <a:miter lim="800000"/>
            <a:headEnd/>
            <a:tailEnd/>
          </a:ln>
        </p:spPr>
      </p:pic>
    </p:spTree>
    <p:extLst>
      <p:ext uri="{BB962C8B-B14F-4D97-AF65-F5344CB8AC3E}">
        <p14:creationId xmlns="" xmlns:p14="http://schemas.microsoft.com/office/powerpoint/2010/main" val="30787032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7D39F019-6BB6-D8B7-0AF0-8B6FEC7C64C9}"/>
              </a:ext>
            </a:extLst>
          </p:cNvPr>
          <p:cNvPicPr>
            <a:picLocks noChangeAspect="1"/>
          </p:cNvPicPr>
          <p:nvPr/>
        </p:nvPicPr>
        <p:blipFill>
          <a:blip r:embed="rId2" cstate="print"/>
          <a:srcRect b="5882"/>
          <a:stretch>
            <a:fillRect/>
          </a:stretch>
        </p:blipFill>
        <p:spPr bwMode="auto">
          <a:xfrm>
            <a:off x="463826" y="449999"/>
            <a:ext cx="11275787" cy="5964053"/>
          </a:xfrm>
          <a:prstGeom prst="rect">
            <a:avLst/>
          </a:prstGeom>
          <a:noFill/>
          <a:ln w="9525">
            <a:noFill/>
            <a:miter lim="800000"/>
            <a:headEnd/>
            <a:tailEnd/>
          </a:ln>
        </p:spPr>
      </p:pic>
    </p:spTree>
    <p:extLst>
      <p:ext uri="{BB962C8B-B14F-4D97-AF65-F5344CB8AC3E}">
        <p14:creationId xmlns="" xmlns:p14="http://schemas.microsoft.com/office/powerpoint/2010/main" val="10493947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232A098C-E28B-A9D4-C508-6826274E0B7C}"/>
              </a:ext>
            </a:extLst>
          </p:cNvPr>
          <p:cNvPicPr>
            <a:picLocks noChangeAspect="1"/>
          </p:cNvPicPr>
          <p:nvPr/>
        </p:nvPicPr>
        <p:blipFill>
          <a:blip r:embed="rId2" cstate="print"/>
          <a:srcRect b="6176"/>
          <a:stretch>
            <a:fillRect/>
          </a:stretch>
        </p:blipFill>
        <p:spPr bwMode="auto">
          <a:xfrm>
            <a:off x="357809" y="403408"/>
            <a:ext cx="11449765" cy="6037149"/>
          </a:xfrm>
          <a:prstGeom prst="rect">
            <a:avLst/>
          </a:prstGeom>
          <a:noFill/>
          <a:ln w="9525">
            <a:noFill/>
            <a:miter lim="800000"/>
            <a:headEnd/>
            <a:tailEnd/>
          </a:ln>
        </p:spPr>
      </p:pic>
    </p:spTree>
    <p:extLst>
      <p:ext uri="{BB962C8B-B14F-4D97-AF65-F5344CB8AC3E}">
        <p14:creationId xmlns="" xmlns:p14="http://schemas.microsoft.com/office/powerpoint/2010/main" val="1802741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6A773CF3-FD99-4890-8AC4-0AFAEAB805DF}"/>
              </a:ext>
            </a:extLst>
          </p:cNvPr>
          <p:cNvSpPr txBox="1"/>
          <p:nvPr/>
        </p:nvSpPr>
        <p:spPr>
          <a:xfrm>
            <a:off x="106018" y="0"/>
            <a:ext cx="6096000" cy="523220"/>
          </a:xfrm>
          <a:prstGeom prst="rect">
            <a:avLst/>
          </a:prstGeom>
          <a:noFill/>
        </p:spPr>
        <p:txBody>
          <a:bodyPr wrap="square">
            <a:spAutoFit/>
          </a:bodyPr>
          <a:lstStyle/>
          <a:p>
            <a:r>
              <a:rPr lang="en-US" sz="2800" b="1" dirty="0">
                <a:solidFill>
                  <a:srgbClr val="002060"/>
                </a:solidFill>
                <a:effectLst/>
                <a:latin typeface="Times New Roman" panose="02020603050405020304" pitchFamily="18" charset="0"/>
                <a:ea typeface="Times New Roman" panose="02020603050405020304" pitchFamily="18" charset="0"/>
              </a:rPr>
              <a:t>CONCLUSION</a:t>
            </a:r>
            <a:endParaRPr lang="en-US" sz="2800" dirty="0">
              <a:solidFill>
                <a:srgbClr val="002060"/>
              </a:solidFill>
            </a:endParaRPr>
          </a:p>
        </p:txBody>
      </p:sp>
      <p:sp>
        <p:nvSpPr>
          <p:cNvPr id="5" name="TextBox 4">
            <a:extLst>
              <a:ext uri="{FF2B5EF4-FFF2-40B4-BE49-F238E27FC236}">
                <a16:creationId xmlns="" xmlns:a16="http://schemas.microsoft.com/office/drawing/2014/main" id="{627D38CE-8179-44C3-85A7-CD3FBD6B47F3}"/>
              </a:ext>
            </a:extLst>
          </p:cNvPr>
          <p:cNvSpPr txBox="1"/>
          <p:nvPr/>
        </p:nvSpPr>
        <p:spPr>
          <a:xfrm>
            <a:off x="0" y="617916"/>
            <a:ext cx="12138991" cy="2362185"/>
          </a:xfrm>
          <a:prstGeom prst="rect">
            <a:avLst/>
          </a:prstGeom>
          <a:noFill/>
        </p:spPr>
        <p:txBody>
          <a:bodyPr wrap="square">
            <a:spAutoFit/>
          </a:bodyPr>
          <a:lstStyle/>
          <a:p>
            <a:pPr marL="121920" marR="289560" indent="286385" algn="just">
              <a:lnSpc>
                <a:spcPct val="150000"/>
              </a:lnSpc>
            </a:pPr>
            <a:r>
              <a:rPr lang="en-US" sz="2000" dirty="0">
                <a:effectLst/>
                <a:latin typeface="Adobe Devanagari" panose="02040503050201020203" pitchFamily="18" charset="0"/>
                <a:ea typeface="Times New Roman" panose="02020603050405020304" pitchFamily="18" charset="0"/>
                <a:cs typeface="Adobe Devanagari" panose="02040503050201020203" pitchFamily="18" charset="0"/>
              </a:rPr>
              <a:t>When the vehicle breakdown occurs the driver have to see a mechanic or the repair shop. The</a:t>
            </a:r>
            <a:r>
              <a:rPr lang="en-US" sz="2000" spc="5" dirty="0">
                <a:effectLst/>
                <a:latin typeface="Adobe Devanagari" panose="02040503050201020203" pitchFamily="18" charset="0"/>
                <a:ea typeface="Times New Roman" panose="02020603050405020304" pitchFamily="18" charset="0"/>
                <a:cs typeface="Adobe Devanagari" panose="02040503050201020203" pitchFamily="18" charset="0"/>
              </a:rPr>
              <a:t> </a:t>
            </a:r>
            <a:r>
              <a:rPr lang="en-US" sz="2000" dirty="0">
                <a:effectLst/>
                <a:latin typeface="Adobe Devanagari" panose="02040503050201020203" pitchFamily="18" charset="0"/>
                <a:ea typeface="Times New Roman" panose="02020603050405020304" pitchFamily="18" charset="0"/>
                <a:cs typeface="Adobe Devanagari" panose="02040503050201020203" pitchFamily="18" charset="0"/>
              </a:rPr>
              <a:t>driver has to ask for help from the people. By using this application, the user can find mechanic</a:t>
            </a:r>
            <a:r>
              <a:rPr lang="en-US" sz="2000" spc="5" dirty="0">
                <a:effectLst/>
                <a:latin typeface="Adobe Devanagari" panose="02040503050201020203" pitchFamily="18" charset="0"/>
                <a:ea typeface="Times New Roman" panose="02020603050405020304" pitchFamily="18" charset="0"/>
                <a:cs typeface="Adobe Devanagari" panose="02040503050201020203" pitchFamily="18" charset="0"/>
              </a:rPr>
              <a:t> </a:t>
            </a:r>
            <a:r>
              <a:rPr lang="en-US" sz="2000" dirty="0">
                <a:effectLst/>
                <a:latin typeface="Adobe Devanagari" panose="02040503050201020203" pitchFamily="18" charset="0"/>
                <a:ea typeface="Times New Roman" panose="02020603050405020304" pitchFamily="18" charset="0"/>
                <a:cs typeface="Adobe Devanagari" panose="02040503050201020203" pitchFamily="18" charset="0"/>
              </a:rPr>
              <a:t>based on user location. The user can get the mechanical help directly and easily. This is help to</a:t>
            </a:r>
            <a:r>
              <a:rPr lang="en-US" sz="2000" spc="5" dirty="0">
                <a:effectLst/>
                <a:latin typeface="Adobe Devanagari" panose="02040503050201020203" pitchFamily="18" charset="0"/>
                <a:ea typeface="Times New Roman" panose="02020603050405020304" pitchFamily="18" charset="0"/>
                <a:cs typeface="Adobe Devanagari" panose="02040503050201020203" pitchFamily="18" charset="0"/>
              </a:rPr>
              <a:t> </a:t>
            </a:r>
            <a:r>
              <a:rPr lang="en-US" sz="2000" dirty="0">
                <a:effectLst/>
                <a:latin typeface="Adobe Devanagari" panose="02040503050201020203" pitchFamily="18" charset="0"/>
                <a:ea typeface="Times New Roman" panose="02020603050405020304" pitchFamily="18" charset="0"/>
                <a:cs typeface="Adobe Devanagari" panose="02040503050201020203" pitchFamily="18" charset="0"/>
              </a:rPr>
              <a:t>save user’s time while the traveling. When the breakdown occur, user can fix their vehicle</a:t>
            </a:r>
            <a:r>
              <a:rPr lang="en-US" sz="2000" spc="5" dirty="0">
                <a:effectLst/>
                <a:latin typeface="Adobe Devanagari" panose="02040503050201020203" pitchFamily="18" charset="0"/>
                <a:ea typeface="Times New Roman" panose="02020603050405020304" pitchFamily="18" charset="0"/>
                <a:cs typeface="Adobe Devanagari" panose="02040503050201020203" pitchFamily="18" charset="0"/>
              </a:rPr>
              <a:t> </a:t>
            </a:r>
            <a:r>
              <a:rPr lang="en-US" sz="2000" dirty="0">
                <a:effectLst/>
                <a:latin typeface="Adobe Devanagari" panose="02040503050201020203" pitchFamily="18" charset="0"/>
                <a:ea typeface="Times New Roman" panose="02020603050405020304" pitchFamily="18" charset="0"/>
                <a:cs typeface="Adobe Devanagari" panose="02040503050201020203" pitchFamily="18" charset="0"/>
              </a:rPr>
              <a:t>immediately.</a:t>
            </a:r>
            <a:r>
              <a:rPr lang="en-US" sz="2000" spc="-5" dirty="0">
                <a:effectLst/>
                <a:latin typeface="Adobe Devanagari" panose="02040503050201020203" pitchFamily="18" charset="0"/>
                <a:ea typeface="Times New Roman" panose="02020603050405020304" pitchFamily="18" charset="0"/>
                <a:cs typeface="Adobe Devanagari" panose="02040503050201020203" pitchFamily="18" charset="0"/>
              </a:rPr>
              <a:t> </a:t>
            </a:r>
            <a:r>
              <a:rPr lang="en-US" sz="2000" dirty="0">
                <a:effectLst/>
                <a:latin typeface="Adobe Devanagari" panose="02040503050201020203" pitchFamily="18" charset="0"/>
                <a:ea typeface="Times New Roman" panose="02020603050405020304" pitchFamily="18" charset="0"/>
                <a:cs typeface="Adobe Devanagari" panose="02040503050201020203" pitchFamily="18" charset="0"/>
              </a:rPr>
              <a:t>That make comfortable</a:t>
            </a:r>
            <a:r>
              <a:rPr lang="en-US" sz="2000" spc="-5" dirty="0">
                <a:effectLst/>
                <a:latin typeface="Adobe Devanagari" panose="02040503050201020203" pitchFamily="18" charset="0"/>
                <a:ea typeface="Times New Roman" panose="02020603050405020304" pitchFamily="18" charset="0"/>
                <a:cs typeface="Adobe Devanagari" panose="02040503050201020203" pitchFamily="18" charset="0"/>
              </a:rPr>
              <a:t> </a:t>
            </a:r>
            <a:r>
              <a:rPr lang="en-US" sz="2000" dirty="0">
                <a:effectLst/>
                <a:latin typeface="Adobe Devanagari" panose="02040503050201020203" pitchFamily="18" charset="0"/>
                <a:ea typeface="Times New Roman" panose="02020603050405020304" pitchFamily="18" charset="0"/>
                <a:cs typeface="Adobe Devanagari" panose="02040503050201020203" pitchFamily="18" charset="0"/>
              </a:rPr>
              <a:t>the user.</a:t>
            </a:r>
            <a:r>
              <a:rPr lang="en-US" sz="2000" spc="-20" dirty="0">
                <a:effectLst/>
                <a:latin typeface="Adobe Devanagari" panose="02040503050201020203" pitchFamily="18" charset="0"/>
                <a:ea typeface="Times New Roman" panose="02020603050405020304" pitchFamily="18" charset="0"/>
                <a:cs typeface="Adobe Devanagari" panose="02040503050201020203" pitchFamily="18" charset="0"/>
              </a:rPr>
              <a:t> </a:t>
            </a:r>
            <a:r>
              <a:rPr lang="en-US" sz="2000" dirty="0">
                <a:effectLst/>
                <a:latin typeface="Adobe Devanagari" panose="02040503050201020203" pitchFamily="18" charset="0"/>
                <a:ea typeface="Times New Roman" panose="02020603050405020304" pitchFamily="18" charset="0"/>
                <a:cs typeface="Adobe Devanagari" panose="02040503050201020203" pitchFamily="18" charset="0"/>
              </a:rPr>
              <a:t>They</a:t>
            </a:r>
            <a:r>
              <a:rPr lang="en-US" sz="2000" spc="-10" dirty="0">
                <a:effectLst/>
                <a:latin typeface="Adobe Devanagari" panose="02040503050201020203" pitchFamily="18" charset="0"/>
                <a:ea typeface="Times New Roman" panose="02020603050405020304" pitchFamily="18" charset="0"/>
                <a:cs typeface="Adobe Devanagari" panose="02040503050201020203" pitchFamily="18" charset="0"/>
              </a:rPr>
              <a:t> </a:t>
            </a:r>
            <a:r>
              <a:rPr lang="en-US" sz="2000" dirty="0">
                <a:effectLst/>
                <a:latin typeface="Adobe Devanagari" panose="02040503050201020203" pitchFamily="18" charset="0"/>
                <a:ea typeface="Times New Roman" panose="02020603050405020304" pitchFamily="18" charset="0"/>
                <a:cs typeface="Adobe Devanagari" panose="02040503050201020203" pitchFamily="18" charset="0"/>
              </a:rPr>
              <a:t>won’t make tired</a:t>
            </a:r>
            <a:r>
              <a:rPr lang="en-US" sz="2000" spc="-15" dirty="0">
                <a:effectLst/>
                <a:latin typeface="Adobe Devanagari" panose="02040503050201020203" pitchFamily="18" charset="0"/>
                <a:ea typeface="Times New Roman" panose="02020603050405020304" pitchFamily="18" charset="0"/>
                <a:cs typeface="Adobe Devanagari" panose="02040503050201020203" pitchFamily="18" charset="0"/>
              </a:rPr>
              <a:t> </a:t>
            </a:r>
            <a:r>
              <a:rPr lang="en-US" sz="2000" dirty="0">
                <a:effectLst/>
                <a:latin typeface="Adobe Devanagari" panose="02040503050201020203" pitchFamily="18" charset="0"/>
                <a:ea typeface="Times New Roman" panose="02020603050405020304" pitchFamily="18" charset="0"/>
                <a:cs typeface="Adobe Devanagari" panose="02040503050201020203" pitchFamily="18" charset="0"/>
              </a:rPr>
              <a:t>their</a:t>
            </a:r>
            <a:r>
              <a:rPr lang="en-US" sz="2000" spc="-10" dirty="0">
                <a:effectLst/>
                <a:latin typeface="Adobe Devanagari" panose="02040503050201020203" pitchFamily="18" charset="0"/>
                <a:ea typeface="Times New Roman" panose="02020603050405020304" pitchFamily="18" charset="0"/>
                <a:cs typeface="Adobe Devanagari" panose="02040503050201020203" pitchFamily="18" charset="0"/>
              </a:rPr>
              <a:t> </a:t>
            </a:r>
            <a:r>
              <a:rPr lang="en-US" sz="2000" dirty="0">
                <a:effectLst/>
                <a:latin typeface="Adobe Devanagari" panose="02040503050201020203" pitchFamily="18" charset="0"/>
                <a:ea typeface="Times New Roman" panose="02020603050405020304" pitchFamily="18" charset="0"/>
                <a:cs typeface="Adobe Devanagari" panose="02040503050201020203" pitchFamily="18" charset="0"/>
              </a:rPr>
              <a:t>journey.</a:t>
            </a:r>
            <a:endParaRPr lang="en-IN" sz="2000" dirty="0">
              <a:effectLst/>
              <a:latin typeface="Adobe Devanagari" panose="02040503050201020203" pitchFamily="18" charset="0"/>
              <a:ea typeface="Times New Roman" panose="02020603050405020304" pitchFamily="18" charset="0"/>
              <a:cs typeface="Adobe Devanagari" panose="02040503050201020203" pitchFamily="18" charset="0"/>
            </a:endParaRPr>
          </a:p>
          <a:p>
            <a:pPr marL="121920" marR="289560" indent="286385" algn="just">
              <a:lnSpc>
                <a:spcPct val="150000"/>
              </a:lnSpc>
              <a:spcAft>
                <a:spcPts val="0"/>
              </a:spcAft>
            </a:pPr>
            <a:endParaRPr lang="en-US" sz="2000" dirty="0">
              <a:effectLst/>
              <a:latin typeface="Adobe Devanagari" panose="02040503050201020203" pitchFamily="18" charset="0"/>
              <a:ea typeface="Times New Roman" panose="02020603050405020304" pitchFamily="18" charset="0"/>
              <a:cs typeface="Adobe Devanagari" panose="02040503050201020203" pitchFamily="18" charset="0"/>
            </a:endParaRPr>
          </a:p>
        </p:txBody>
      </p:sp>
      <p:sp>
        <p:nvSpPr>
          <p:cNvPr id="7" name="TextBox 6">
            <a:extLst>
              <a:ext uri="{FF2B5EF4-FFF2-40B4-BE49-F238E27FC236}">
                <a16:creationId xmlns="" xmlns:a16="http://schemas.microsoft.com/office/drawing/2014/main" id="{B8ABCE77-E2D6-404C-91FB-B895462BBEE9}"/>
              </a:ext>
            </a:extLst>
          </p:cNvPr>
          <p:cNvSpPr txBox="1"/>
          <p:nvPr/>
        </p:nvSpPr>
        <p:spPr>
          <a:xfrm>
            <a:off x="-53009" y="2832680"/>
            <a:ext cx="12192000" cy="2249205"/>
          </a:xfrm>
          <a:prstGeom prst="rect">
            <a:avLst/>
          </a:prstGeom>
          <a:noFill/>
        </p:spPr>
        <p:txBody>
          <a:bodyPr wrap="square">
            <a:spAutoFit/>
          </a:bodyPr>
          <a:lstStyle/>
          <a:p>
            <a:pPr marL="64770" marR="297180" algn="just">
              <a:lnSpc>
                <a:spcPct val="150000"/>
              </a:lnSpc>
              <a:spcBef>
                <a:spcPts val="1250"/>
              </a:spcBef>
              <a:spcAft>
                <a:spcPts val="0"/>
              </a:spcAft>
            </a:pPr>
            <a:r>
              <a:rPr lang="en-US" sz="2000" dirty="0">
                <a:effectLst/>
                <a:latin typeface="Adobe Devanagari" panose="02040503050201020203" pitchFamily="18" charset="0"/>
                <a:ea typeface="Times New Roman" panose="02020603050405020304" pitchFamily="18" charset="0"/>
                <a:cs typeface="Adobe Devanagari" panose="02040503050201020203" pitchFamily="18" charset="0"/>
              </a:rPr>
              <a:t>In Future, the vehicle and </a:t>
            </a:r>
            <a:r>
              <a:rPr lang="en-US" sz="2000" dirty="0" err="1">
                <a:effectLst/>
                <a:latin typeface="Adobe Devanagari" panose="02040503050201020203" pitchFamily="18" charset="0"/>
                <a:ea typeface="Times New Roman" panose="02020603050405020304" pitchFamily="18" charset="0"/>
                <a:cs typeface="Adobe Devanagari" panose="02040503050201020203" pitchFamily="18" charset="0"/>
              </a:rPr>
              <a:t>spareparts</a:t>
            </a:r>
            <a:r>
              <a:rPr lang="en-US" sz="2000" dirty="0">
                <a:effectLst/>
                <a:latin typeface="Adobe Devanagari" panose="02040503050201020203" pitchFamily="18" charset="0"/>
                <a:ea typeface="Times New Roman" panose="02020603050405020304" pitchFamily="18" charset="0"/>
                <a:cs typeface="Adobe Devanagari" panose="02040503050201020203" pitchFamily="18" charset="0"/>
              </a:rPr>
              <a:t> shop will be categorized according to the vehicle model.</a:t>
            </a:r>
            <a:r>
              <a:rPr lang="en-US" sz="2000" spc="5" dirty="0">
                <a:effectLst/>
                <a:latin typeface="Adobe Devanagari" panose="02040503050201020203" pitchFamily="18" charset="0"/>
                <a:ea typeface="Times New Roman" panose="02020603050405020304" pitchFamily="18" charset="0"/>
                <a:cs typeface="Adobe Devanagari" panose="02040503050201020203" pitchFamily="18" charset="0"/>
              </a:rPr>
              <a:t> </a:t>
            </a:r>
            <a:r>
              <a:rPr lang="en-US" sz="2000" dirty="0">
                <a:effectLst/>
                <a:latin typeface="Adobe Devanagari" panose="02040503050201020203" pitchFamily="18" charset="0"/>
                <a:ea typeface="Times New Roman" panose="02020603050405020304" pitchFamily="18" charset="0"/>
                <a:cs typeface="Adobe Devanagari" panose="02040503050201020203" pitchFamily="18" charset="0"/>
              </a:rPr>
              <a:t>That is help to user found their spare-parts according to the type of the vehicle by saving their</a:t>
            </a:r>
            <a:r>
              <a:rPr lang="en-US" sz="2000" spc="5" dirty="0">
                <a:effectLst/>
                <a:latin typeface="Adobe Devanagari" panose="02040503050201020203" pitchFamily="18" charset="0"/>
                <a:ea typeface="Times New Roman" panose="02020603050405020304" pitchFamily="18" charset="0"/>
                <a:cs typeface="Adobe Devanagari" panose="02040503050201020203" pitchFamily="18" charset="0"/>
              </a:rPr>
              <a:t> </a:t>
            </a:r>
            <a:r>
              <a:rPr lang="en-US" sz="2000" dirty="0">
                <a:effectLst/>
                <a:latin typeface="Adobe Devanagari" panose="02040503050201020203" pitchFamily="18" charset="0"/>
                <a:ea typeface="Times New Roman" panose="02020603050405020304" pitchFamily="18" charset="0"/>
                <a:cs typeface="Adobe Devanagari" panose="02040503050201020203" pitchFamily="18" charset="0"/>
              </a:rPr>
              <a:t>time.</a:t>
            </a:r>
            <a:r>
              <a:rPr lang="en-US" sz="2000" spc="-5" dirty="0">
                <a:effectLst/>
                <a:latin typeface="Adobe Devanagari" panose="02040503050201020203" pitchFamily="18" charset="0"/>
                <a:ea typeface="Times New Roman" panose="02020603050405020304" pitchFamily="18" charset="0"/>
                <a:cs typeface="Adobe Devanagari" panose="02040503050201020203" pitchFamily="18" charset="0"/>
              </a:rPr>
              <a:t> </a:t>
            </a:r>
            <a:r>
              <a:rPr lang="en-US" sz="2000" dirty="0">
                <a:effectLst/>
                <a:latin typeface="Adobe Devanagari" panose="02040503050201020203" pitchFamily="18" charset="0"/>
                <a:ea typeface="Times New Roman" panose="02020603050405020304" pitchFamily="18" charset="0"/>
                <a:cs typeface="Adobe Devanagari" panose="02040503050201020203" pitchFamily="18" charset="0"/>
              </a:rPr>
              <a:t>In addition</a:t>
            </a:r>
            <a:r>
              <a:rPr lang="en-US" sz="2000" spc="-15" dirty="0">
                <a:effectLst/>
                <a:latin typeface="Adobe Devanagari" panose="02040503050201020203" pitchFamily="18" charset="0"/>
                <a:ea typeface="Times New Roman" panose="02020603050405020304" pitchFamily="18" charset="0"/>
                <a:cs typeface="Adobe Devanagari" panose="02040503050201020203" pitchFamily="18" charset="0"/>
              </a:rPr>
              <a:t> </a:t>
            </a:r>
            <a:r>
              <a:rPr lang="en-US" sz="2000" dirty="0">
                <a:effectLst/>
                <a:latin typeface="Adobe Devanagari" panose="02040503050201020203" pitchFamily="18" charset="0"/>
                <a:ea typeface="Times New Roman" panose="02020603050405020304" pitchFamily="18" charset="0"/>
                <a:cs typeface="Adobe Devanagari" panose="02040503050201020203" pitchFamily="18" charset="0"/>
              </a:rPr>
              <a:t>to</a:t>
            </a:r>
            <a:r>
              <a:rPr lang="en-US" sz="2000" spc="-20" dirty="0">
                <a:effectLst/>
                <a:latin typeface="Adobe Devanagari" panose="02040503050201020203" pitchFamily="18" charset="0"/>
                <a:ea typeface="Times New Roman" panose="02020603050405020304" pitchFamily="18" charset="0"/>
                <a:cs typeface="Adobe Devanagari" panose="02040503050201020203" pitchFamily="18" charset="0"/>
              </a:rPr>
              <a:t> </a:t>
            </a:r>
            <a:r>
              <a:rPr lang="en-US" sz="2000" dirty="0">
                <a:effectLst/>
                <a:latin typeface="Adobe Devanagari" panose="02040503050201020203" pitchFamily="18" charset="0"/>
                <a:ea typeface="Times New Roman" panose="02020603050405020304" pitchFamily="18" charset="0"/>
                <a:cs typeface="Adobe Devanagari" panose="02040503050201020203" pitchFamily="18" charset="0"/>
              </a:rPr>
              <a:t>that</a:t>
            </a:r>
            <a:r>
              <a:rPr lang="en-US" sz="2000" spc="5" dirty="0">
                <a:effectLst/>
                <a:latin typeface="Adobe Devanagari" panose="02040503050201020203" pitchFamily="18" charset="0"/>
                <a:ea typeface="Times New Roman" panose="02020603050405020304" pitchFamily="18" charset="0"/>
                <a:cs typeface="Adobe Devanagari" panose="02040503050201020203" pitchFamily="18" charset="0"/>
              </a:rPr>
              <a:t> </a:t>
            </a:r>
            <a:r>
              <a:rPr lang="en-US" sz="2000" dirty="0">
                <a:effectLst/>
                <a:latin typeface="Adobe Devanagari" panose="02040503050201020203" pitchFamily="18" charset="0"/>
                <a:ea typeface="Times New Roman" panose="02020603050405020304" pitchFamily="18" charset="0"/>
                <a:cs typeface="Adobe Devanagari" panose="02040503050201020203" pitchFamily="18" charset="0"/>
              </a:rPr>
              <a:t>the</a:t>
            </a:r>
            <a:r>
              <a:rPr lang="en-US" sz="2000" spc="-10" dirty="0">
                <a:effectLst/>
                <a:latin typeface="Adobe Devanagari" panose="02040503050201020203" pitchFamily="18" charset="0"/>
                <a:ea typeface="Times New Roman" panose="02020603050405020304" pitchFamily="18" charset="0"/>
                <a:cs typeface="Adobe Devanagari" panose="02040503050201020203" pitchFamily="18" charset="0"/>
              </a:rPr>
              <a:t> </a:t>
            </a:r>
            <a:r>
              <a:rPr lang="en-US" sz="2000" dirty="0">
                <a:effectLst/>
                <a:latin typeface="Adobe Devanagari" panose="02040503050201020203" pitchFamily="18" charset="0"/>
                <a:ea typeface="Times New Roman" panose="02020603050405020304" pitchFamily="18" charset="0"/>
                <a:cs typeface="Adobe Devanagari" panose="02040503050201020203" pitchFamily="18" charset="0"/>
              </a:rPr>
              <a:t>list</a:t>
            </a:r>
            <a:r>
              <a:rPr lang="en-US" sz="2000" spc="5" dirty="0">
                <a:effectLst/>
                <a:latin typeface="Adobe Devanagari" panose="02040503050201020203" pitchFamily="18" charset="0"/>
                <a:ea typeface="Times New Roman" panose="02020603050405020304" pitchFamily="18" charset="0"/>
                <a:cs typeface="Adobe Devanagari" panose="02040503050201020203" pitchFamily="18" charset="0"/>
              </a:rPr>
              <a:t> </a:t>
            </a:r>
            <a:r>
              <a:rPr lang="en-US" sz="2000" dirty="0">
                <a:effectLst/>
                <a:latin typeface="Adobe Devanagari" panose="02040503050201020203" pitchFamily="18" charset="0"/>
                <a:ea typeface="Times New Roman" panose="02020603050405020304" pitchFamily="18" charset="0"/>
                <a:cs typeface="Adobe Devanagari" panose="02040503050201020203" pitchFamily="18" charset="0"/>
              </a:rPr>
              <a:t>of</a:t>
            </a:r>
            <a:r>
              <a:rPr lang="en-US" sz="2000" spc="-5" dirty="0">
                <a:effectLst/>
                <a:latin typeface="Adobe Devanagari" panose="02040503050201020203" pitchFamily="18" charset="0"/>
                <a:ea typeface="Times New Roman" panose="02020603050405020304" pitchFamily="18" charset="0"/>
                <a:cs typeface="Adobe Devanagari" panose="02040503050201020203" pitchFamily="18" charset="0"/>
              </a:rPr>
              <a:t> </a:t>
            </a:r>
            <a:r>
              <a:rPr lang="en-US" sz="2000" dirty="0">
                <a:effectLst/>
                <a:latin typeface="Adobe Devanagari" panose="02040503050201020203" pitchFamily="18" charset="0"/>
                <a:ea typeface="Times New Roman" panose="02020603050405020304" pitchFamily="18" charset="0"/>
                <a:cs typeface="Adobe Devanagari" panose="02040503050201020203" pitchFamily="18" charset="0"/>
              </a:rPr>
              <a:t>hospitals and</a:t>
            </a:r>
            <a:r>
              <a:rPr lang="en-US" sz="2000" spc="-15" dirty="0">
                <a:effectLst/>
                <a:latin typeface="Adobe Devanagari" panose="02040503050201020203" pitchFamily="18" charset="0"/>
                <a:ea typeface="Times New Roman" panose="02020603050405020304" pitchFamily="18" charset="0"/>
                <a:cs typeface="Adobe Devanagari" panose="02040503050201020203" pitchFamily="18" charset="0"/>
              </a:rPr>
              <a:t> </a:t>
            </a:r>
            <a:r>
              <a:rPr lang="en-US" sz="2000" dirty="0">
                <a:effectLst/>
                <a:latin typeface="Adobe Devanagari" panose="02040503050201020203" pitchFamily="18" charset="0"/>
                <a:ea typeface="Times New Roman" panose="02020603050405020304" pitchFamily="18" charset="0"/>
                <a:cs typeface="Adobe Devanagari" panose="02040503050201020203" pitchFamily="18" charset="0"/>
              </a:rPr>
              <a:t>Fuels stations</a:t>
            </a:r>
            <a:r>
              <a:rPr lang="en-US" sz="2000" spc="-5" dirty="0">
                <a:effectLst/>
                <a:latin typeface="Adobe Devanagari" panose="02040503050201020203" pitchFamily="18" charset="0"/>
                <a:ea typeface="Times New Roman" panose="02020603050405020304" pitchFamily="18" charset="0"/>
                <a:cs typeface="Adobe Devanagari" panose="02040503050201020203" pitchFamily="18" charset="0"/>
              </a:rPr>
              <a:t> </a:t>
            </a:r>
            <a:r>
              <a:rPr lang="en-US" sz="2000" dirty="0">
                <a:effectLst/>
                <a:latin typeface="Adobe Devanagari" panose="02040503050201020203" pitchFamily="18" charset="0"/>
                <a:ea typeface="Times New Roman" panose="02020603050405020304" pitchFamily="18" charset="0"/>
                <a:cs typeface="Adobe Devanagari" panose="02040503050201020203" pitchFamily="18" charset="0"/>
              </a:rPr>
              <a:t>can be</a:t>
            </a:r>
            <a:r>
              <a:rPr lang="en-US" sz="2000" spc="-10" dirty="0">
                <a:effectLst/>
                <a:latin typeface="Adobe Devanagari" panose="02040503050201020203" pitchFamily="18" charset="0"/>
                <a:ea typeface="Times New Roman" panose="02020603050405020304" pitchFamily="18" charset="0"/>
                <a:cs typeface="Adobe Devanagari" panose="02040503050201020203" pitchFamily="18" charset="0"/>
              </a:rPr>
              <a:t> </a:t>
            </a:r>
            <a:r>
              <a:rPr lang="en-US" sz="2000" dirty="0">
                <a:effectLst/>
                <a:latin typeface="Adobe Devanagari" panose="02040503050201020203" pitchFamily="18" charset="0"/>
                <a:ea typeface="Times New Roman" panose="02020603050405020304" pitchFamily="18" charset="0"/>
                <a:cs typeface="Adobe Devanagari" panose="02040503050201020203" pitchFamily="18" charset="0"/>
              </a:rPr>
              <a:t>added.</a:t>
            </a:r>
            <a:endParaRPr lang="en-IN" sz="2000" dirty="0">
              <a:effectLst/>
              <a:latin typeface="Adobe Devanagari" panose="02040503050201020203" pitchFamily="18" charset="0"/>
              <a:ea typeface="Times New Roman" panose="02020603050405020304" pitchFamily="18" charset="0"/>
              <a:cs typeface="Adobe Devanagari" panose="02040503050201020203" pitchFamily="18" charset="0"/>
            </a:endParaRPr>
          </a:p>
          <a:p>
            <a:pPr algn="just">
              <a:lnSpc>
                <a:spcPct val="115000"/>
              </a:lnSpc>
              <a:spcAft>
                <a:spcPts val="10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121920" marR="285750" indent="286385" algn="just">
              <a:lnSpc>
                <a:spcPct val="150000"/>
              </a:lnSpc>
              <a:spcAft>
                <a:spcPts val="0"/>
              </a:spcAft>
            </a:pPr>
            <a:endParaRPr lang="en-US"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 xmlns:p14="http://schemas.microsoft.com/office/powerpoint/2010/main" val="293917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040554A5-D564-492C-9F31-7F128DAE4CC8}"/>
              </a:ext>
            </a:extLst>
          </p:cNvPr>
          <p:cNvSpPr txBox="1"/>
          <p:nvPr/>
        </p:nvSpPr>
        <p:spPr>
          <a:xfrm>
            <a:off x="112643" y="1439642"/>
            <a:ext cx="11966713" cy="4116512"/>
          </a:xfrm>
          <a:prstGeom prst="rect">
            <a:avLst/>
          </a:prstGeom>
          <a:noFill/>
        </p:spPr>
        <p:txBody>
          <a:bodyPr wrap="square">
            <a:spAutoFit/>
          </a:bodyPr>
          <a:lstStyle/>
          <a:p>
            <a:pPr lvl="1" algn="just">
              <a:lnSpc>
                <a:spcPct val="150000"/>
              </a:lnSpc>
            </a:pPr>
            <a:r>
              <a:rPr lang="en-US" sz="36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EXISTING SYSTEM:</a:t>
            </a:r>
          </a:p>
          <a:p>
            <a:pPr lvl="1" algn="just">
              <a:lnSpc>
                <a:spcPct val="150000"/>
              </a:lnSpc>
            </a:pPr>
            <a:r>
              <a:rPr lang="en-US" sz="2000" b="1" dirty="0">
                <a:solidFill>
                  <a:srgbClr val="002060"/>
                </a:solidFill>
                <a:latin typeface="Adobe Devanagari" panose="02040503050201020203" pitchFamily="18" charset="0"/>
                <a:ea typeface="Times New Roman" panose="02020603050405020304" pitchFamily="18" charset="0"/>
                <a:cs typeface="Adobe Devanagari" panose="02040503050201020203" pitchFamily="18" charset="0"/>
              </a:rPr>
              <a:t>          </a:t>
            </a:r>
            <a:r>
              <a:rPr lang="en-US" sz="2000" dirty="0">
                <a:effectLst/>
                <a:latin typeface="Adobe Devanagari" panose="02040503050201020203" pitchFamily="18" charset="0"/>
                <a:ea typeface="Times New Roman" panose="02020603050405020304" pitchFamily="18" charset="0"/>
                <a:cs typeface="Adobe Devanagari" panose="02040503050201020203" pitchFamily="18" charset="0"/>
              </a:rPr>
              <a:t>A car breakdown service station locator system is connected Car Repair Service Provider (CRSP). The user could enter information with the place of breakdown into the system and it will automatically search for nearby Car Repair Service Provider who registered with the system. The On-Road Vehicle Breakdown Assistance is like a car breakdown service station locator. But there is a chat platform to discuss the type of breakdown and exchange ideas about vehicle breakdown. In this system only provide the service only the car. The user’s information should loss and the services is not effective. There is no existing road side assistance for all the vehicles. only certain manufacturers provide this service that too only for high end cars. Used cars or old cars don’t have this facility.</a:t>
            </a:r>
            <a:endParaRPr lang="en-US" sz="2000" dirty="0">
              <a:solidFill>
                <a:srgbClr val="002060"/>
              </a:solidFill>
              <a:effectLst/>
              <a:latin typeface="Adobe Devanagari" panose="02040503050201020203" pitchFamily="18" charset="0"/>
              <a:ea typeface="Times New Roman" panose="02020603050405020304" pitchFamily="18" charset="0"/>
              <a:cs typeface="Adobe Devanagari" panose="02040503050201020203" pitchFamily="18" charset="0"/>
            </a:endParaRPr>
          </a:p>
        </p:txBody>
      </p:sp>
    </p:spTree>
    <p:extLst>
      <p:ext uri="{BB962C8B-B14F-4D97-AF65-F5344CB8AC3E}">
        <p14:creationId xmlns="" xmlns:p14="http://schemas.microsoft.com/office/powerpoint/2010/main" val="7269048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2A3ED680-7E53-48C0-9069-A50B13668C3F}"/>
              </a:ext>
            </a:extLst>
          </p:cNvPr>
          <p:cNvSpPr txBox="1"/>
          <p:nvPr/>
        </p:nvSpPr>
        <p:spPr>
          <a:xfrm>
            <a:off x="556591" y="610568"/>
            <a:ext cx="9859618" cy="3585597"/>
          </a:xfrm>
          <a:prstGeom prst="rect">
            <a:avLst/>
          </a:prstGeom>
          <a:noFill/>
        </p:spPr>
        <p:txBody>
          <a:bodyPr wrap="square">
            <a:spAutoFit/>
          </a:bodyPr>
          <a:lstStyle/>
          <a:p>
            <a:pPr algn="just" fontAlgn="base">
              <a:lnSpc>
                <a:spcPct val="150000"/>
              </a:lnSpc>
              <a:spcBef>
                <a:spcPts val="375"/>
              </a:spcBef>
              <a:spcAft>
                <a:spcPts val="1500"/>
              </a:spcAft>
            </a:pPr>
            <a:r>
              <a:rPr lang="en-US" sz="28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Disadvantages</a:t>
            </a:r>
            <a:endParaRPr lang="en-US" sz="2800" dirty="0">
              <a:solidFill>
                <a:srgbClr val="002060"/>
              </a:solidFill>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spcAft>
                <a:spcPts val="1000"/>
              </a:spcAft>
              <a:buFont typeface="+mj-lt"/>
              <a:buAutoNum type="arabicPeriod"/>
              <a:tabLst>
                <a:tab pos="457200" algn="l"/>
              </a:tabLst>
            </a:pPr>
            <a:r>
              <a:rPr lang="en-US" sz="2000" dirty="0">
                <a:effectLst/>
                <a:latin typeface="Adobe Devanagari" panose="02040503050201020203" pitchFamily="18" charset="0"/>
                <a:ea typeface="Times New Roman" panose="02020603050405020304" pitchFamily="18" charset="0"/>
                <a:cs typeface="Adobe Devanagari" panose="02040503050201020203" pitchFamily="18" charset="0"/>
              </a:rPr>
              <a:t>user needs to gather the mechanic related information through friends or through website.</a:t>
            </a:r>
            <a:endParaRPr lang="en-IN" sz="2000" dirty="0">
              <a:effectLst/>
              <a:latin typeface="Adobe Devanagari" panose="02040503050201020203" pitchFamily="18" charset="0"/>
              <a:ea typeface="Times New Roman" panose="02020603050405020304" pitchFamily="18" charset="0"/>
              <a:cs typeface="Adobe Devanagari" panose="02040503050201020203" pitchFamily="18" charset="0"/>
            </a:endParaRPr>
          </a:p>
          <a:p>
            <a:pPr marL="342900" lvl="0" indent="-342900" algn="just">
              <a:lnSpc>
                <a:spcPct val="150000"/>
              </a:lnSpc>
              <a:spcAft>
                <a:spcPts val="1000"/>
              </a:spcAft>
              <a:buFont typeface="+mj-lt"/>
              <a:buAutoNum type="arabicPeriod"/>
              <a:tabLst>
                <a:tab pos="457200" algn="l"/>
              </a:tabLst>
            </a:pPr>
            <a:r>
              <a:rPr lang="en-US" sz="2000" dirty="0">
                <a:effectLst/>
                <a:latin typeface="Adobe Devanagari" panose="02040503050201020203" pitchFamily="18" charset="0"/>
                <a:ea typeface="Times New Roman" panose="02020603050405020304" pitchFamily="18" charset="0"/>
                <a:cs typeface="Adobe Devanagari" panose="02040503050201020203" pitchFamily="18" charset="0"/>
              </a:rPr>
              <a:t>It increases the human work and user could not easily identify the mechanic details and get help  from that workshop.</a:t>
            </a:r>
            <a:endParaRPr lang="en-IN" sz="2000" dirty="0">
              <a:effectLst/>
              <a:latin typeface="Adobe Devanagari" panose="02040503050201020203" pitchFamily="18" charset="0"/>
              <a:ea typeface="Times New Roman" panose="02020603050405020304" pitchFamily="18" charset="0"/>
              <a:cs typeface="Adobe Devanagari" panose="02040503050201020203" pitchFamily="18" charset="0"/>
            </a:endParaRPr>
          </a:p>
          <a:p>
            <a:pPr marL="342900" lvl="0" indent="-342900" algn="just">
              <a:lnSpc>
                <a:spcPct val="150000"/>
              </a:lnSpc>
              <a:spcAft>
                <a:spcPts val="1000"/>
              </a:spcAft>
              <a:buFont typeface="+mj-lt"/>
              <a:buAutoNum type="arabicPeriod"/>
              <a:tabLst>
                <a:tab pos="457200" algn="l"/>
              </a:tabLst>
            </a:pPr>
            <a:r>
              <a:rPr lang="en-US" sz="2000" dirty="0">
                <a:effectLst/>
                <a:latin typeface="Adobe Devanagari" panose="02040503050201020203" pitchFamily="18" charset="0"/>
                <a:ea typeface="Times New Roman" panose="02020603050405020304" pitchFamily="18" charset="0"/>
                <a:cs typeface="Adobe Devanagari" panose="02040503050201020203" pitchFamily="18" charset="0"/>
              </a:rPr>
              <a:t>Though the mechanic details provided by the mechanic may vary by its location of workshop.</a:t>
            </a:r>
            <a:endParaRPr lang="en-IN" sz="2000" dirty="0">
              <a:effectLst/>
              <a:latin typeface="Adobe Devanagari" panose="02040503050201020203" pitchFamily="18" charset="0"/>
              <a:ea typeface="Times New Roman" panose="02020603050405020304" pitchFamily="18" charset="0"/>
              <a:cs typeface="Adobe Devanagari" panose="02040503050201020203" pitchFamily="18" charset="0"/>
            </a:endParaRPr>
          </a:p>
          <a:p>
            <a:pPr marL="342900" lvl="0" indent="-342900" algn="just">
              <a:lnSpc>
                <a:spcPct val="150000"/>
              </a:lnSpc>
              <a:spcAft>
                <a:spcPts val="1000"/>
              </a:spcAft>
              <a:buFont typeface="+mj-lt"/>
              <a:buAutoNum type="arabicPeriod"/>
              <a:tabLst>
                <a:tab pos="457200" algn="l"/>
              </a:tabLst>
            </a:pPr>
            <a:r>
              <a:rPr lang="en-US" sz="2000" dirty="0">
                <a:effectLst/>
                <a:latin typeface="Adobe Devanagari" panose="02040503050201020203" pitchFamily="18" charset="0"/>
                <a:ea typeface="Times New Roman" panose="02020603050405020304" pitchFamily="18" charset="0"/>
                <a:cs typeface="Adobe Devanagari" panose="02040503050201020203" pitchFamily="18" charset="0"/>
              </a:rPr>
              <a:t>User could not find the nearby location of mechanic and get help they required on time.</a:t>
            </a:r>
          </a:p>
        </p:txBody>
      </p:sp>
    </p:spTree>
    <p:extLst>
      <p:ext uri="{BB962C8B-B14F-4D97-AF65-F5344CB8AC3E}">
        <p14:creationId xmlns="" xmlns:p14="http://schemas.microsoft.com/office/powerpoint/2010/main" val="1558505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F3ABA182-3BB5-48DE-A6C2-98A70B793D12}"/>
              </a:ext>
            </a:extLst>
          </p:cNvPr>
          <p:cNvSpPr txBox="1"/>
          <p:nvPr/>
        </p:nvSpPr>
        <p:spPr>
          <a:xfrm>
            <a:off x="185530" y="869207"/>
            <a:ext cx="11834192" cy="5590633"/>
          </a:xfrm>
          <a:prstGeom prst="rect">
            <a:avLst/>
          </a:prstGeom>
          <a:noFill/>
        </p:spPr>
        <p:txBody>
          <a:bodyPr wrap="square">
            <a:spAutoFit/>
          </a:bodyPr>
          <a:lstStyle/>
          <a:p>
            <a:pPr marL="127000">
              <a:lnSpc>
                <a:spcPct val="150000"/>
              </a:lnSpc>
            </a:pPr>
            <a:r>
              <a:rPr lang="en-US" sz="3200" b="1" dirty="0">
                <a:solidFill>
                  <a:srgbClr val="002060"/>
                </a:solidFill>
                <a:effectLst/>
                <a:latin typeface="Times New Roman" panose="02020603050405020304" pitchFamily="18" charset="0"/>
                <a:ea typeface="Times New Roman" panose="02020603050405020304" pitchFamily="18" charset="0"/>
              </a:rPr>
              <a:t>PROPOSED</a:t>
            </a:r>
            <a:r>
              <a:rPr lang="en-US" sz="3200" b="1" spc="-15" dirty="0">
                <a:solidFill>
                  <a:srgbClr val="002060"/>
                </a:solidFill>
                <a:effectLst/>
                <a:latin typeface="Times New Roman" panose="02020603050405020304" pitchFamily="18" charset="0"/>
                <a:ea typeface="Times New Roman" panose="02020603050405020304" pitchFamily="18" charset="0"/>
              </a:rPr>
              <a:t> </a:t>
            </a:r>
            <a:r>
              <a:rPr lang="en-US" sz="3200" b="1" dirty="0">
                <a:solidFill>
                  <a:srgbClr val="002060"/>
                </a:solidFill>
                <a:effectLst/>
                <a:latin typeface="Times New Roman" panose="02020603050405020304" pitchFamily="18" charset="0"/>
                <a:ea typeface="Times New Roman" panose="02020603050405020304" pitchFamily="18" charset="0"/>
              </a:rPr>
              <a:t>SYSTEM:</a:t>
            </a:r>
            <a:endParaRPr lang="en-US" sz="3200" dirty="0">
              <a:solidFill>
                <a:srgbClr val="002060"/>
              </a:solidFill>
              <a:effectLst/>
              <a:latin typeface="Times New Roman" panose="02020603050405020304" pitchFamily="18" charset="0"/>
              <a:ea typeface="Times New Roman" panose="02020603050405020304" pitchFamily="18" charset="0"/>
            </a:endParaRPr>
          </a:p>
          <a:p>
            <a:pPr marL="127000">
              <a:lnSpc>
                <a:spcPct val="150000"/>
              </a:lnSpc>
            </a:pPr>
            <a:r>
              <a:rPr lang="en-US" sz="2000" b="1" dirty="0">
                <a:effectLst/>
                <a:latin typeface="Times New Roman" panose="02020603050405020304" pitchFamily="18" charset="0"/>
                <a:ea typeface="Times New Roman" panose="02020603050405020304" pitchFamily="18" charset="0"/>
              </a:rPr>
              <a:t> </a:t>
            </a:r>
            <a:endParaRPr lang="en-US" sz="1600" dirty="0">
              <a:effectLst/>
              <a:latin typeface="Times New Roman" panose="02020603050405020304" pitchFamily="18" charset="0"/>
              <a:ea typeface="Times New Roman" panose="02020603050405020304" pitchFamily="18" charset="0"/>
            </a:endParaRPr>
          </a:p>
          <a:p>
            <a:pPr marL="556260" indent="-285750" algn="just">
              <a:lnSpc>
                <a:spcPct val="150000"/>
              </a:lnSpc>
              <a:spcAft>
                <a:spcPts val="1500"/>
              </a:spcAft>
              <a:buFont typeface="Wingdings" panose="05000000000000000000" pitchFamily="2" charset="2"/>
              <a:buChar char="v"/>
            </a:pPr>
            <a:r>
              <a:rPr lang="en-US" sz="2000" dirty="0">
                <a:effectLst/>
                <a:latin typeface="Adobe Devanagari" panose="02040503050201020203" pitchFamily="18" charset="0"/>
                <a:ea typeface="Times New Roman" panose="02020603050405020304" pitchFamily="18" charset="0"/>
                <a:cs typeface="Adobe Devanagari" panose="02040503050201020203" pitchFamily="18" charset="0"/>
              </a:rPr>
              <a:t>The proposed application helps to find mechanics easily and quickly. It is difficult to find mechanics nearby area wherever you are travelling. This system helps to overcome this issue by providing mechanic details in one click. Here the locator allows you to search mechanics from different locations. Admin is allowed to access and manage mechanic details. This online mechanic locator reduces work and can easily find the mechanics from various location. Reduces your time and cost. The main objective is to provide a better service and to make the process easily and finally appointing a mechanic quickly. Proposed system is accessed by three entities namely, Admin, Mechanic and User. A mechanic can perform task such as viewing request received from users and can also send feedback to the admin. User can send a request and can appoint a mechanic on respective date-time.</a:t>
            </a:r>
            <a:endParaRPr lang="en-IN" sz="2000" dirty="0">
              <a:effectLst/>
              <a:latin typeface="Adobe Devanagari" panose="02040503050201020203" pitchFamily="18" charset="0"/>
              <a:ea typeface="Times New Roman" panose="02020603050405020304" pitchFamily="18" charset="0"/>
              <a:cs typeface="Adobe Devanagari" panose="02040503050201020203" pitchFamily="18" charset="0"/>
            </a:endParaRPr>
          </a:p>
          <a:p>
            <a:pPr marL="270510" algn="just">
              <a:lnSpc>
                <a:spcPct val="150000"/>
              </a:lnSpc>
              <a:spcAft>
                <a:spcPts val="1500"/>
              </a:spcAft>
            </a:pPr>
            <a:r>
              <a:rPr lang="en-I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979663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AF9D82BE-6E10-4AEC-A757-5D4846312951}"/>
              </a:ext>
            </a:extLst>
          </p:cNvPr>
          <p:cNvSpPr txBox="1"/>
          <p:nvPr/>
        </p:nvSpPr>
        <p:spPr>
          <a:xfrm>
            <a:off x="662608" y="242652"/>
            <a:ext cx="10124661" cy="2321854"/>
          </a:xfrm>
          <a:prstGeom prst="rect">
            <a:avLst/>
          </a:prstGeom>
          <a:noFill/>
        </p:spPr>
        <p:txBody>
          <a:bodyPr wrap="square">
            <a:spAutoFit/>
          </a:bodyPr>
          <a:lstStyle/>
          <a:p>
            <a:pPr algn="just">
              <a:lnSpc>
                <a:spcPct val="150000"/>
              </a:lnSpc>
              <a:spcAft>
                <a:spcPts val="1000"/>
              </a:spcAft>
            </a:pPr>
            <a:r>
              <a:rPr lang="en-US" sz="2800" b="1" dirty="0">
                <a:solidFill>
                  <a:srgbClr val="002060"/>
                </a:solidFill>
                <a:effectLst/>
                <a:latin typeface="Calibri" panose="020F0502020204030204" pitchFamily="34" charset="0"/>
                <a:ea typeface="Times New Roman" panose="02020603050405020304" pitchFamily="18" charset="0"/>
                <a:cs typeface="Times New Roman" panose="02020603050405020304" pitchFamily="18" charset="0"/>
              </a:rPr>
              <a:t>Advantage:</a:t>
            </a:r>
            <a:endParaRPr lang="en-US" sz="2800" dirty="0">
              <a:solidFill>
                <a:srgbClr val="002060"/>
              </a:solidFill>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It is one of the best applications used while emergency</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Easy to use. </a:t>
            </a:r>
          </a:p>
          <a:p>
            <a:pPr marL="342900" lvl="0" indent="-342900" algn="just">
              <a:lnSpc>
                <a:spcPct val="115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Provides both locations nearby needs.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algn="just">
              <a:lnSpc>
                <a:spcPct val="150000"/>
              </a:lnSpc>
              <a:spcAft>
                <a:spcPts val="10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182486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DEDC7294-8E3C-404B-AD62-3E39B0889808}"/>
              </a:ext>
            </a:extLst>
          </p:cNvPr>
          <p:cNvSpPr txBox="1"/>
          <p:nvPr/>
        </p:nvSpPr>
        <p:spPr>
          <a:xfrm>
            <a:off x="0" y="-238552"/>
            <a:ext cx="11502888" cy="1371658"/>
          </a:xfrm>
          <a:prstGeom prst="rect">
            <a:avLst/>
          </a:prstGeom>
          <a:noFill/>
        </p:spPr>
        <p:txBody>
          <a:bodyPr wrap="square">
            <a:spAutoFit/>
          </a:bodyPr>
          <a:lstStyle/>
          <a:p>
            <a:pPr marL="285750" indent="-285750">
              <a:lnSpc>
                <a:spcPct val="150000"/>
              </a:lnSpc>
              <a:spcBef>
                <a:spcPts val="470"/>
              </a:spcBef>
              <a:buFont typeface="Arial" panose="020B0604020202020204" pitchFamily="34" charset="0"/>
              <a:buChar char=""/>
              <a:tabLst>
                <a:tab pos="228600" algn="l"/>
                <a:tab pos="395605" algn="l"/>
              </a:tabLst>
            </a:pPr>
            <a:r>
              <a:rPr lang="en-US" sz="2800" b="1" i="0" dirty="0" smtClean="0">
                <a:solidFill>
                  <a:srgbClr val="4F81BD"/>
                </a:solidFill>
                <a:effectLst/>
                <a:latin typeface="Times New Roman" panose="02020603050405020304" pitchFamily="18" charset="0"/>
                <a:ea typeface="Times New Roman" panose="02020603050405020304" pitchFamily="18" charset="0"/>
                <a:cs typeface="Times New Roman" panose="02020603050405020304" pitchFamily="18" charset="0"/>
              </a:rPr>
              <a:t>MODULE</a:t>
            </a:r>
            <a:r>
              <a:rPr lang="en-US" sz="2800" b="1" i="0" spc="-20" dirty="0" smtClean="0">
                <a:solidFill>
                  <a:srgbClr val="4F81BD"/>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b="1" i="0" dirty="0">
                <a:solidFill>
                  <a:srgbClr val="4F81BD"/>
                </a:solidFill>
                <a:effectLst/>
                <a:latin typeface="Times New Roman" panose="02020603050405020304" pitchFamily="18" charset="0"/>
                <a:ea typeface="Times New Roman" panose="02020603050405020304" pitchFamily="18" charset="0"/>
                <a:cs typeface="Times New Roman" panose="02020603050405020304" pitchFamily="18" charset="0"/>
              </a:rPr>
              <a:t>DESCRIPTION</a:t>
            </a:r>
          </a:p>
          <a:p>
            <a:pPr>
              <a:lnSpc>
                <a:spcPct val="150000"/>
              </a:lnSpc>
              <a:spcBef>
                <a:spcPts val="470"/>
              </a:spcBef>
              <a:tabLst>
                <a:tab pos="228600" algn="l"/>
                <a:tab pos="395605" algn="l"/>
              </a:tabLst>
            </a:pPr>
            <a:endParaRPr lang="en-US" sz="2800" b="1" i="0" dirty="0">
              <a:solidFill>
                <a:srgbClr val="4F81BD"/>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 xmlns:a16="http://schemas.microsoft.com/office/drawing/2014/main" id="{26D8E4A9-3F12-40CD-B6B4-C892542D8FDA}"/>
              </a:ext>
            </a:extLst>
          </p:cNvPr>
          <p:cNvSpPr txBox="1"/>
          <p:nvPr/>
        </p:nvSpPr>
        <p:spPr>
          <a:xfrm>
            <a:off x="351182" y="460529"/>
            <a:ext cx="11489636" cy="6529993"/>
          </a:xfrm>
          <a:prstGeom prst="rect">
            <a:avLst/>
          </a:prstGeom>
          <a:noFill/>
        </p:spPr>
        <p:txBody>
          <a:bodyPr wrap="square">
            <a:spAutoFit/>
          </a:bodyPr>
          <a:lstStyle/>
          <a:p>
            <a:pPr algn="just">
              <a:lnSpc>
                <a:spcPct val="115000"/>
              </a:lnSpc>
              <a:spcAft>
                <a:spcPts val="1000"/>
              </a:spcAft>
            </a:pPr>
            <a:r>
              <a:rPr lang="en-US" sz="2000" b="1" dirty="0">
                <a:solidFill>
                  <a:srgbClr val="000000"/>
                </a:solidFill>
                <a:effectLst/>
                <a:latin typeface="Adobe Devanagari" panose="02040503050201020203" pitchFamily="18" charset="0"/>
                <a:ea typeface="Times New Roman" panose="02020603050405020304" pitchFamily="18" charset="0"/>
                <a:cs typeface="Adobe Devanagari" panose="02040503050201020203" pitchFamily="18" charset="0"/>
              </a:rPr>
              <a:t>User modules:</a:t>
            </a:r>
            <a:endParaRPr lang="en-IN" sz="2000" dirty="0">
              <a:effectLst/>
              <a:latin typeface="Adobe Devanagari" panose="02040503050201020203" pitchFamily="18" charset="0"/>
              <a:ea typeface="Times New Roman" panose="02020603050405020304" pitchFamily="18" charset="0"/>
              <a:cs typeface="Adobe Devanagari" panose="02040503050201020203" pitchFamily="18" charset="0"/>
            </a:endParaRPr>
          </a:p>
          <a:p>
            <a:pPr marL="342900" lvl="0" indent="-342900" algn="just">
              <a:lnSpc>
                <a:spcPct val="115000"/>
              </a:lnSpc>
              <a:spcAft>
                <a:spcPts val="800"/>
              </a:spcAft>
              <a:buFont typeface="Symbol" panose="05050102010706020507" pitchFamily="18" charset="2"/>
              <a:buChar char=""/>
            </a:pPr>
            <a:r>
              <a:rPr lang="en-US" sz="2000" dirty="0">
                <a:solidFill>
                  <a:srgbClr val="000000"/>
                </a:solidFill>
                <a:effectLst/>
                <a:latin typeface="Adobe Devanagari" panose="02040503050201020203" pitchFamily="18" charset="0"/>
                <a:ea typeface="Times New Roman" panose="02020603050405020304" pitchFamily="18" charset="0"/>
                <a:cs typeface="Adobe Devanagari" panose="02040503050201020203" pitchFamily="18" charset="0"/>
              </a:rPr>
              <a:t>Register</a:t>
            </a:r>
            <a:endParaRPr lang="en-IN" sz="2000" dirty="0">
              <a:effectLst/>
              <a:latin typeface="Adobe Devanagari" panose="02040503050201020203" pitchFamily="18" charset="0"/>
              <a:ea typeface="Times New Roman" panose="02020603050405020304" pitchFamily="18" charset="0"/>
              <a:cs typeface="Adobe Devanagari" panose="02040503050201020203" pitchFamily="18" charset="0"/>
            </a:endParaRPr>
          </a:p>
          <a:p>
            <a:pPr marL="342900" lvl="0" indent="-342900" algn="just">
              <a:lnSpc>
                <a:spcPct val="115000"/>
              </a:lnSpc>
              <a:spcAft>
                <a:spcPts val="800"/>
              </a:spcAft>
              <a:buFont typeface="Symbol" panose="05050102010706020507" pitchFamily="18" charset="2"/>
              <a:buChar char=""/>
            </a:pPr>
            <a:r>
              <a:rPr lang="en-US" sz="2000" dirty="0">
                <a:solidFill>
                  <a:srgbClr val="000000"/>
                </a:solidFill>
                <a:effectLst/>
                <a:latin typeface="Adobe Devanagari" panose="02040503050201020203" pitchFamily="18" charset="0"/>
                <a:ea typeface="Times New Roman" panose="02020603050405020304" pitchFamily="18" charset="0"/>
                <a:cs typeface="Adobe Devanagari" panose="02040503050201020203" pitchFamily="18" charset="0"/>
              </a:rPr>
              <a:t>Login</a:t>
            </a:r>
            <a:endParaRPr lang="en-IN" sz="2000" dirty="0">
              <a:effectLst/>
              <a:latin typeface="Adobe Devanagari" panose="02040503050201020203" pitchFamily="18" charset="0"/>
              <a:ea typeface="Times New Roman" panose="02020603050405020304" pitchFamily="18" charset="0"/>
              <a:cs typeface="Adobe Devanagari" panose="02040503050201020203" pitchFamily="18" charset="0"/>
            </a:endParaRPr>
          </a:p>
          <a:p>
            <a:pPr marL="342900" lvl="0" indent="-342900" algn="just">
              <a:lnSpc>
                <a:spcPct val="115000"/>
              </a:lnSpc>
              <a:spcAft>
                <a:spcPts val="800"/>
              </a:spcAft>
              <a:buFont typeface="Symbol" panose="05050102010706020507" pitchFamily="18" charset="2"/>
              <a:buChar char=""/>
            </a:pPr>
            <a:r>
              <a:rPr lang="en-US" sz="2000" dirty="0">
                <a:solidFill>
                  <a:srgbClr val="000000"/>
                </a:solidFill>
                <a:effectLst/>
                <a:latin typeface="Adobe Devanagari" panose="02040503050201020203" pitchFamily="18" charset="0"/>
                <a:ea typeface="Times New Roman" panose="02020603050405020304" pitchFamily="18" charset="0"/>
                <a:cs typeface="Adobe Devanagari" panose="02040503050201020203" pitchFamily="18" charset="0"/>
              </a:rPr>
              <a:t>Search Mechanic Details</a:t>
            </a:r>
            <a:endParaRPr lang="en-IN" sz="2000" dirty="0">
              <a:effectLst/>
              <a:latin typeface="Adobe Devanagari" panose="02040503050201020203" pitchFamily="18" charset="0"/>
              <a:ea typeface="Times New Roman" panose="02020603050405020304" pitchFamily="18" charset="0"/>
              <a:cs typeface="Adobe Devanagari" panose="02040503050201020203" pitchFamily="18" charset="0"/>
            </a:endParaRPr>
          </a:p>
          <a:p>
            <a:pPr marL="342900" lvl="0" indent="-342900" algn="just">
              <a:lnSpc>
                <a:spcPct val="115000"/>
              </a:lnSpc>
              <a:spcAft>
                <a:spcPts val="800"/>
              </a:spcAft>
              <a:buFont typeface="Symbol" panose="05050102010706020507" pitchFamily="18" charset="2"/>
              <a:buChar char=""/>
            </a:pPr>
            <a:r>
              <a:rPr lang="en-US" sz="2000" dirty="0">
                <a:solidFill>
                  <a:srgbClr val="000000"/>
                </a:solidFill>
                <a:effectLst/>
                <a:latin typeface="Adobe Devanagari" panose="02040503050201020203" pitchFamily="18" charset="0"/>
                <a:ea typeface="Times New Roman" panose="02020603050405020304" pitchFamily="18" charset="0"/>
                <a:cs typeface="Adobe Devanagari" panose="02040503050201020203" pitchFamily="18" charset="0"/>
              </a:rPr>
              <a:t>View Google geo location </a:t>
            </a:r>
            <a:endParaRPr lang="en-IN" sz="2000" dirty="0">
              <a:effectLst/>
              <a:latin typeface="Adobe Devanagari" panose="02040503050201020203" pitchFamily="18" charset="0"/>
              <a:ea typeface="Times New Roman" panose="02020603050405020304" pitchFamily="18" charset="0"/>
              <a:cs typeface="Adobe Devanagari" panose="02040503050201020203" pitchFamily="18" charset="0"/>
            </a:endParaRPr>
          </a:p>
          <a:p>
            <a:pPr marL="342900" lvl="0" indent="-342900" algn="just">
              <a:lnSpc>
                <a:spcPct val="115000"/>
              </a:lnSpc>
              <a:spcAft>
                <a:spcPts val="800"/>
              </a:spcAft>
              <a:buFont typeface="Symbol" panose="05050102010706020507" pitchFamily="18" charset="2"/>
              <a:buChar char=""/>
            </a:pPr>
            <a:r>
              <a:rPr lang="en-US" sz="2000" dirty="0">
                <a:solidFill>
                  <a:srgbClr val="000000"/>
                </a:solidFill>
                <a:effectLst/>
                <a:latin typeface="Adobe Devanagari" panose="02040503050201020203" pitchFamily="18" charset="0"/>
                <a:ea typeface="Times New Roman" panose="02020603050405020304" pitchFamily="18" charset="0"/>
                <a:cs typeface="Adobe Devanagari" panose="02040503050201020203" pitchFamily="18" charset="0"/>
              </a:rPr>
              <a:t>Post feedback</a:t>
            </a:r>
            <a:endParaRPr lang="en-IN" sz="2000" dirty="0">
              <a:effectLst/>
              <a:latin typeface="Adobe Devanagari" panose="02040503050201020203" pitchFamily="18" charset="0"/>
              <a:ea typeface="Times New Roman" panose="02020603050405020304" pitchFamily="18" charset="0"/>
              <a:cs typeface="Adobe Devanagari" panose="02040503050201020203" pitchFamily="18" charset="0"/>
            </a:endParaRPr>
          </a:p>
          <a:p>
            <a:pPr marL="342900" lvl="0" indent="-342900" algn="just">
              <a:lnSpc>
                <a:spcPct val="115000"/>
              </a:lnSpc>
              <a:spcAft>
                <a:spcPts val="800"/>
              </a:spcAft>
              <a:buFont typeface="Symbol" panose="05050102010706020507" pitchFamily="18" charset="2"/>
              <a:buChar char=""/>
            </a:pPr>
            <a:r>
              <a:rPr lang="en-US" sz="2000" dirty="0">
                <a:solidFill>
                  <a:srgbClr val="000000"/>
                </a:solidFill>
                <a:effectLst/>
                <a:latin typeface="Adobe Devanagari" panose="02040503050201020203" pitchFamily="18" charset="0"/>
                <a:ea typeface="Times New Roman" panose="02020603050405020304" pitchFamily="18" charset="0"/>
                <a:cs typeface="Adobe Devanagari" panose="02040503050201020203" pitchFamily="18" charset="0"/>
              </a:rPr>
              <a:t>My profile </a:t>
            </a:r>
            <a:endParaRPr lang="en-IN" sz="2000" dirty="0">
              <a:effectLst/>
              <a:latin typeface="Adobe Devanagari" panose="02040503050201020203" pitchFamily="18" charset="0"/>
              <a:ea typeface="Times New Roman" panose="02020603050405020304" pitchFamily="18" charset="0"/>
              <a:cs typeface="Adobe Devanagari" panose="02040503050201020203" pitchFamily="18" charset="0"/>
            </a:endParaRPr>
          </a:p>
          <a:p>
            <a:pPr algn="just" fontAlgn="base">
              <a:lnSpc>
                <a:spcPct val="115000"/>
              </a:lnSpc>
              <a:spcAft>
                <a:spcPts val="1000"/>
              </a:spcAft>
            </a:pPr>
            <a:r>
              <a:rPr lang="en-US" sz="2000" b="1" dirty="0">
                <a:solidFill>
                  <a:srgbClr val="000000"/>
                </a:solidFill>
                <a:effectLst/>
                <a:highlight>
                  <a:srgbClr val="FFFFFF"/>
                </a:highlight>
                <a:latin typeface="Adobe Devanagari" panose="02040503050201020203" pitchFamily="18" charset="0"/>
                <a:ea typeface="Times New Roman" panose="02020603050405020304" pitchFamily="18" charset="0"/>
                <a:cs typeface="Adobe Devanagari" panose="02040503050201020203" pitchFamily="18" charset="0"/>
              </a:rPr>
              <a:t>Admin modules:</a:t>
            </a:r>
            <a:endParaRPr lang="en-IN" sz="2000" dirty="0">
              <a:effectLst/>
              <a:highlight>
                <a:srgbClr val="FFFFFF"/>
              </a:highlight>
              <a:latin typeface="Adobe Devanagari" panose="02040503050201020203" pitchFamily="18" charset="0"/>
              <a:ea typeface="Times New Roman" panose="02020603050405020304" pitchFamily="18" charset="0"/>
              <a:cs typeface="Adobe Devanagari" panose="02040503050201020203" pitchFamily="18" charset="0"/>
            </a:endParaRPr>
          </a:p>
          <a:p>
            <a:pPr marL="342900" lvl="0" indent="-342900" algn="just" fontAlgn="base">
              <a:lnSpc>
                <a:spcPct val="115000"/>
              </a:lnSpc>
              <a:spcAft>
                <a:spcPts val="1000"/>
              </a:spcAft>
              <a:buFont typeface="Symbol" panose="05050102010706020507" pitchFamily="18" charset="2"/>
              <a:buChar char=""/>
            </a:pPr>
            <a:r>
              <a:rPr lang="en-US" sz="2000" dirty="0">
                <a:solidFill>
                  <a:srgbClr val="000000"/>
                </a:solidFill>
                <a:effectLst/>
                <a:highlight>
                  <a:srgbClr val="FFFFFF"/>
                </a:highlight>
                <a:latin typeface="Adobe Devanagari" panose="02040503050201020203" pitchFamily="18" charset="0"/>
                <a:ea typeface="Times New Roman" panose="02020603050405020304" pitchFamily="18" charset="0"/>
                <a:cs typeface="Adobe Devanagari" panose="02040503050201020203" pitchFamily="18" charset="0"/>
              </a:rPr>
              <a:t>Provide Approval</a:t>
            </a:r>
            <a:endParaRPr lang="en-IN" sz="2000" dirty="0">
              <a:effectLst/>
              <a:highlight>
                <a:srgbClr val="FFFFFF"/>
              </a:highlight>
              <a:latin typeface="Adobe Devanagari" panose="02040503050201020203" pitchFamily="18" charset="0"/>
              <a:ea typeface="Times New Roman" panose="02020603050405020304" pitchFamily="18" charset="0"/>
              <a:cs typeface="Adobe Devanagari" panose="02040503050201020203" pitchFamily="18" charset="0"/>
            </a:endParaRPr>
          </a:p>
          <a:p>
            <a:pPr algn="just" fontAlgn="base">
              <a:lnSpc>
                <a:spcPct val="115000"/>
              </a:lnSpc>
              <a:spcAft>
                <a:spcPts val="1000"/>
              </a:spcAft>
            </a:pPr>
            <a:r>
              <a:rPr lang="en-US" sz="2000" b="1" dirty="0">
                <a:solidFill>
                  <a:srgbClr val="000000"/>
                </a:solidFill>
                <a:effectLst/>
                <a:highlight>
                  <a:srgbClr val="FFFFFF"/>
                </a:highlight>
                <a:latin typeface="Adobe Devanagari" panose="02040503050201020203" pitchFamily="18" charset="0"/>
                <a:ea typeface="Times New Roman" panose="02020603050405020304" pitchFamily="18" charset="0"/>
                <a:cs typeface="Adobe Devanagari" panose="02040503050201020203" pitchFamily="18" charset="0"/>
              </a:rPr>
              <a:t>Mechanic modules:</a:t>
            </a:r>
            <a:endParaRPr lang="en-IN" sz="2000" dirty="0">
              <a:effectLst/>
              <a:highlight>
                <a:srgbClr val="FFFFFF"/>
              </a:highlight>
              <a:latin typeface="Adobe Devanagari" panose="02040503050201020203" pitchFamily="18" charset="0"/>
              <a:ea typeface="Times New Roman" panose="02020603050405020304" pitchFamily="18" charset="0"/>
              <a:cs typeface="Adobe Devanagari" panose="02040503050201020203" pitchFamily="18" charset="0"/>
            </a:endParaRPr>
          </a:p>
          <a:p>
            <a:pPr marL="342900" lvl="0" indent="-342900" algn="just" fontAlgn="base">
              <a:lnSpc>
                <a:spcPct val="115000"/>
              </a:lnSpc>
              <a:buFont typeface="Symbol" panose="05050102010706020507" pitchFamily="18" charset="2"/>
              <a:buChar char=""/>
            </a:pPr>
            <a:r>
              <a:rPr lang="en-US" sz="2000" dirty="0">
                <a:solidFill>
                  <a:srgbClr val="000000"/>
                </a:solidFill>
                <a:effectLst/>
                <a:highlight>
                  <a:srgbClr val="FFFFFF"/>
                </a:highlight>
                <a:latin typeface="Adobe Devanagari" panose="02040503050201020203" pitchFamily="18" charset="0"/>
                <a:ea typeface="Times New Roman" panose="02020603050405020304" pitchFamily="18" charset="0"/>
                <a:cs typeface="Adobe Devanagari" panose="02040503050201020203" pitchFamily="18" charset="0"/>
              </a:rPr>
              <a:t>Register</a:t>
            </a:r>
            <a:endParaRPr lang="en-IN" sz="2000" dirty="0">
              <a:effectLst/>
              <a:highlight>
                <a:srgbClr val="FFFFFF"/>
              </a:highlight>
              <a:latin typeface="Adobe Devanagari" panose="02040503050201020203" pitchFamily="18" charset="0"/>
              <a:ea typeface="Times New Roman" panose="02020603050405020304" pitchFamily="18" charset="0"/>
              <a:cs typeface="Adobe Devanagari" panose="02040503050201020203" pitchFamily="18" charset="0"/>
            </a:endParaRPr>
          </a:p>
          <a:p>
            <a:pPr marL="342900" lvl="0" indent="-342900" algn="just" fontAlgn="base">
              <a:lnSpc>
                <a:spcPct val="115000"/>
              </a:lnSpc>
              <a:buFont typeface="Symbol" panose="05050102010706020507" pitchFamily="18" charset="2"/>
              <a:buChar char=""/>
            </a:pPr>
            <a:r>
              <a:rPr lang="en-US" sz="2000" dirty="0">
                <a:solidFill>
                  <a:srgbClr val="000000"/>
                </a:solidFill>
                <a:effectLst/>
                <a:highlight>
                  <a:srgbClr val="FFFFFF"/>
                </a:highlight>
                <a:latin typeface="Adobe Devanagari" panose="02040503050201020203" pitchFamily="18" charset="0"/>
                <a:ea typeface="Times New Roman" panose="02020603050405020304" pitchFamily="18" charset="0"/>
                <a:cs typeface="Adobe Devanagari" panose="02040503050201020203" pitchFamily="18" charset="0"/>
              </a:rPr>
              <a:t>Login</a:t>
            </a:r>
            <a:endParaRPr lang="en-IN" sz="2000" dirty="0">
              <a:effectLst/>
              <a:highlight>
                <a:srgbClr val="FFFFFF"/>
              </a:highlight>
              <a:latin typeface="Adobe Devanagari" panose="02040503050201020203" pitchFamily="18" charset="0"/>
              <a:ea typeface="Times New Roman" panose="02020603050405020304" pitchFamily="18" charset="0"/>
              <a:cs typeface="Adobe Devanagari" panose="02040503050201020203" pitchFamily="18" charset="0"/>
            </a:endParaRPr>
          </a:p>
          <a:p>
            <a:pPr marL="342900" lvl="0" indent="-342900" algn="just" fontAlgn="base">
              <a:lnSpc>
                <a:spcPct val="115000"/>
              </a:lnSpc>
              <a:buFont typeface="Symbol" panose="05050102010706020507" pitchFamily="18" charset="2"/>
              <a:buChar char=""/>
            </a:pPr>
            <a:r>
              <a:rPr lang="en-US" sz="2000" dirty="0">
                <a:solidFill>
                  <a:srgbClr val="000000"/>
                </a:solidFill>
                <a:effectLst/>
                <a:highlight>
                  <a:srgbClr val="FFFFFF"/>
                </a:highlight>
                <a:latin typeface="Adobe Devanagari" panose="02040503050201020203" pitchFamily="18" charset="0"/>
                <a:ea typeface="Times New Roman" panose="02020603050405020304" pitchFamily="18" charset="0"/>
                <a:cs typeface="Adobe Devanagari" panose="02040503050201020203" pitchFamily="18" charset="0"/>
              </a:rPr>
              <a:t>Post Business </a:t>
            </a:r>
            <a:endParaRPr lang="en-IN" sz="2000" dirty="0">
              <a:effectLst/>
              <a:highlight>
                <a:srgbClr val="FFFFFF"/>
              </a:highlight>
              <a:latin typeface="Adobe Devanagari" panose="02040503050201020203" pitchFamily="18" charset="0"/>
              <a:ea typeface="Times New Roman" panose="02020603050405020304" pitchFamily="18" charset="0"/>
              <a:cs typeface="Adobe Devanagari" panose="02040503050201020203" pitchFamily="18" charset="0"/>
            </a:endParaRPr>
          </a:p>
          <a:p>
            <a:pPr marL="342900" lvl="0" indent="-342900" algn="just" fontAlgn="base">
              <a:lnSpc>
                <a:spcPct val="115000"/>
              </a:lnSpc>
              <a:buFont typeface="Symbol" panose="05050102010706020507" pitchFamily="18" charset="2"/>
              <a:buChar char=""/>
            </a:pPr>
            <a:r>
              <a:rPr lang="en-US" sz="2000" dirty="0">
                <a:solidFill>
                  <a:srgbClr val="000000"/>
                </a:solidFill>
                <a:effectLst/>
                <a:highlight>
                  <a:srgbClr val="FFFFFF"/>
                </a:highlight>
                <a:latin typeface="Adobe Devanagari" panose="02040503050201020203" pitchFamily="18" charset="0"/>
                <a:ea typeface="Times New Roman" panose="02020603050405020304" pitchFamily="18" charset="0"/>
                <a:cs typeface="Adobe Devanagari" panose="02040503050201020203" pitchFamily="18" charset="0"/>
              </a:rPr>
              <a:t>Manage Business</a:t>
            </a:r>
            <a:endParaRPr lang="en-IN" sz="2000" dirty="0">
              <a:effectLst/>
              <a:highlight>
                <a:srgbClr val="FFFFFF"/>
              </a:highlight>
              <a:latin typeface="Adobe Devanagari" panose="02040503050201020203" pitchFamily="18" charset="0"/>
              <a:ea typeface="Times New Roman" panose="02020603050405020304" pitchFamily="18" charset="0"/>
              <a:cs typeface="Adobe Devanagari" panose="02040503050201020203" pitchFamily="18" charset="0"/>
            </a:endParaRPr>
          </a:p>
          <a:p>
            <a:pPr marL="342900" lvl="0" indent="-342900" algn="just" fontAlgn="base">
              <a:lnSpc>
                <a:spcPct val="115000"/>
              </a:lnSpc>
              <a:spcAft>
                <a:spcPts val="1000"/>
              </a:spcAft>
              <a:buFont typeface="Symbol" panose="05050102010706020507" pitchFamily="18" charset="2"/>
              <a:buChar char=""/>
            </a:pPr>
            <a:r>
              <a:rPr lang="en-US" sz="2000" dirty="0">
                <a:solidFill>
                  <a:srgbClr val="000000"/>
                </a:solidFill>
                <a:effectLst/>
                <a:highlight>
                  <a:srgbClr val="FFFFFF"/>
                </a:highlight>
                <a:latin typeface="Adobe Devanagari" panose="02040503050201020203" pitchFamily="18" charset="0"/>
                <a:ea typeface="Times New Roman" panose="02020603050405020304" pitchFamily="18" charset="0"/>
                <a:cs typeface="Adobe Devanagari" panose="02040503050201020203" pitchFamily="18" charset="0"/>
              </a:rPr>
              <a:t>View feedback</a:t>
            </a:r>
            <a:endParaRPr lang="en-IN" sz="2000" dirty="0">
              <a:effectLst/>
              <a:highlight>
                <a:srgbClr val="FFFFFF"/>
              </a:highlight>
              <a:latin typeface="Adobe Devanagari" panose="02040503050201020203" pitchFamily="18" charset="0"/>
              <a:ea typeface="Times New Roman" panose="02020603050405020304" pitchFamily="18" charset="0"/>
              <a:cs typeface="Adobe Devanagari" panose="02040503050201020203" pitchFamily="18" charset="0"/>
            </a:endParaRPr>
          </a:p>
        </p:txBody>
      </p:sp>
      <p:sp>
        <p:nvSpPr>
          <p:cNvPr id="3" name="TextBox 2">
            <a:extLst>
              <a:ext uri="{FF2B5EF4-FFF2-40B4-BE49-F238E27FC236}">
                <a16:creationId xmlns="" xmlns:a16="http://schemas.microsoft.com/office/drawing/2014/main" id="{CFB66AB0-281F-9C7B-AE07-442E769473DD}"/>
              </a:ext>
            </a:extLst>
          </p:cNvPr>
          <p:cNvSpPr txBox="1"/>
          <p:nvPr/>
        </p:nvSpPr>
        <p:spPr>
          <a:xfrm>
            <a:off x="351182" y="2485376"/>
            <a:ext cx="12192000" cy="335989"/>
          </a:xfrm>
          <a:prstGeom prst="rect">
            <a:avLst/>
          </a:prstGeom>
          <a:noFill/>
        </p:spPr>
        <p:txBody>
          <a:bodyPr wrap="square">
            <a:spAutoFit/>
          </a:bodyPr>
          <a:lstStyle/>
          <a:p>
            <a:pPr algn="just">
              <a:lnSpc>
                <a:spcPts val="1920"/>
              </a:lnSpc>
              <a:spcAft>
                <a:spcPts val="1000"/>
              </a:spcAft>
            </a:pP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3786504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0111DE73-E61A-4204-B394-1DDE0913E89E}"/>
              </a:ext>
            </a:extLst>
          </p:cNvPr>
          <p:cNvSpPr txBox="1"/>
          <p:nvPr/>
        </p:nvSpPr>
        <p:spPr>
          <a:xfrm>
            <a:off x="132521" y="397565"/>
            <a:ext cx="11317357" cy="1475019"/>
          </a:xfrm>
          <a:prstGeom prst="rect">
            <a:avLst/>
          </a:prstGeom>
          <a:noFill/>
        </p:spPr>
        <p:txBody>
          <a:bodyPr wrap="square">
            <a:spAutoFit/>
          </a:bodyPr>
          <a:lstStyle/>
          <a:p>
            <a:pPr algn="just">
              <a:lnSpc>
                <a:spcPct val="150000"/>
              </a:lnSpc>
              <a:spcAft>
                <a:spcPts val="1000"/>
              </a:spcAft>
              <a:buSzPts val="1000"/>
              <a:tabLst>
                <a:tab pos="457200" algn="l"/>
              </a:tabLst>
            </a:pPr>
            <a:r>
              <a:rPr lang="en-US" sz="2000" dirty="0">
                <a:effectLst/>
                <a:latin typeface="Adobe Devanagari" panose="02040503050201020203" pitchFamily="18" charset="0"/>
                <a:ea typeface="Times New Roman" panose="02020603050405020304" pitchFamily="18" charset="0"/>
                <a:cs typeface="Adobe Devanagari" panose="02040503050201020203" pitchFamily="18" charset="0"/>
              </a:rPr>
              <a:t>The system after careful analysis has been identified to be presented with the following modules </a:t>
            </a:r>
            <a:r>
              <a:rPr lang="en-US" sz="2000" b="1" dirty="0">
                <a:effectLst/>
                <a:latin typeface="Adobe Devanagari" panose="02040503050201020203" pitchFamily="18" charset="0"/>
                <a:ea typeface="Times New Roman" panose="02020603050405020304" pitchFamily="18" charset="0"/>
                <a:cs typeface="Adobe Devanagari" panose="02040503050201020203" pitchFamily="18" charset="0"/>
              </a:rPr>
              <a:t>User, Administrator and Mechanic.</a:t>
            </a:r>
            <a:endParaRPr lang="en-IN" sz="2000" dirty="0">
              <a:effectLst/>
              <a:latin typeface="Adobe Devanagari" panose="02040503050201020203" pitchFamily="18" charset="0"/>
              <a:ea typeface="Times New Roman" panose="02020603050405020304" pitchFamily="18" charset="0"/>
              <a:cs typeface="Adobe Devanagari" panose="02040503050201020203" pitchFamily="18" charset="0"/>
            </a:endParaRPr>
          </a:p>
          <a:p>
            <a:pPr lvl="0" algn="just">
              <a:lnSpc>
                <a:spcPct val="150000"/>
              </a:lnSpc>
              <a:spcAft>
                <a:spcPts val="1000"/>
              </a:spcAft>
              <a:buSzPts val="1000"/>
              <a:tabLst>
                <a:tab pos="457200" algn="l"/>
              </a:tabLst>
            </a:pP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 xmlns:a16="http://schemas.microsoft.com/office/drawing/2014/main" id="{F089A73E-3A1F-4C84-B728-856E48BE170A}"/>
              </a:ext>
            </a:extLst>
          </p:cNvPr>
          <p:cNvSpPr txBox="1"/>
          <p:nvPr/>
        </p:nvSpPr>
        <p:spPr>
          <a:xfrm>
            <a:off x="265043" y="1394499"/>
            <a:ext cx="12192000" cy="4900059"/>
          </a:xfrm>
          <a:prstGeom prst="rect">
            <a:avLst/>
          </a:prstGeom>
          <a:noFill/>
        </p:spPr>
        <p:txBody>
          <a:bodyPr wrap="square">
            <a:spAutoFit/>
          </a:bodyPr>
          <a:lstStyle/>
          <a:p>
            <a:pPr algn="just">
              <a:lnSpc>
                <a:spcPct val="115000"/>
              </a:lnSpc>
              <a:spcAft>
                <a:spcPts val="1000"/>
              </a:spcAft>
            </a:pPr>
            <a:r>
              <a:rPr lang="en-US" sz="1800" b="1" u="sng" dirty="0">
                <a:effectLst/>
                <a:latin typeface="Times New Roman" panose="02020603050405020304" pitchFamily="18" charset="0"/>
                <a:ea typeface="Times New Roman" panose="02020603050405020304" pitchFamily="18" charset="0"/>
                <a:cs typeface="Times New Roman" panose="02020603050405020304" pitchFamily="18" charset="0"/>
              </a:rPr>
              <a:t>User</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800"/>
              </a:spcAft>
              <a:buFont typeface="Symbol" panose="05050102010706020507" pitchFamily="18" charset="2"/>
              <a:buChar char=""/>
            </a:pP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Register</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User has to register their basic details to get access with this application service.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800"/>
              </a:spcAft>
              <a:buFont typeface="Symbol" panose="05050102010706020507" pitchFamily="18" charset="2"/>
              <a:buChar char=""/>
            </a:pP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Login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Once they have registered they need to login to avail the service at the needy time.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800"/>
              </a:spcAft>
              <a:buFont typeface="Symbol" panose="05050102010706020507" pitchFamily="18" charset="2"/>
              <a:buChar char=""/>
            </a:pP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ViewDetails</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Logging in with the application will provide you the lists of mechanics that have the approval of the application.</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800"/>
              </a:spcAft>
              <a:buFont typeface="Symbol" panose="05050102010706020507" pitchFamily="18" charset="2"/>
              <a:buChar char=""/>
            </a:pP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Search records &amp; call</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So that the users can search the mechanic among the list according to their place and time.</a:t>
            </a:r>
          </a:p>
          <a:p>
            <a:pPr marL="342900" lvl="0" indent="-342900" algn="just">
              <a:lnSpc>
                <a:spcPct val="115000"/>
              </a:lnSpc>
              <a:spcAft>
                <a:spcPts val="800"/>
              </a:spcAft>
              <a:buFont typeface="Symbol" panose="05050102010706020507" pitchFamily="18" charset="2"/>
              <a:buChar char=""/>
            </a:pPr>
            <a:r>
              <a:rPr lang="en-US" sz="1800" b="1" dirty="0">
                <a:solidFill>
                  <a:srgbClr val="000000"/>
                </a:solidFill>
                <a:effectLst/>
                <a:latin typeface="Times New Roman" panose="02020603050405020304" pitchFamily="18" charset="0"/>
                <a:ea typeface="Times New Roman" panose="02020603050405020304" pitchFamily="18" charset="0"/>
              </a:rPr>
              <a:t>Post feedback</a:t>
            </a:r>
            <a:r>
              <a:rPr lang="en-US" sz="1800" dirty="0">
                <a:solidFill>
                  <a:srgbClr val="000000"/>
                </a:solidFill>
                <a:effectLst/>
                <a:latin typeface="Times New Roman" panose="02020603050405020304" pitchFamily="18" charset="0"/>
                <a:ea typeface="Times New Roman" panose="02020603050405020304" pitchFamily="18" charset="0"/>
              </a:rPr>
              <a:t> – After all the process every user has to give their feedback with this application to about their adopted service through this medium.</a:t>
            </a:r>
          </a:p>
          <a:p>
            <a:pPr algn="just">
              <a:lnSpc>
                <a:spcPct val="115000"/>
              </a:lnSpc>
              <a:spcAft>
                <a:spcPts val="1000"/>
              </a:spcAft>
            </a:pPr>
            <a:r>
              <a:rPr lang="en-US" sz="2000" b="1" u="sng" dirty="0">
                <a:effectLst/>
                <a:latin typeface="Adobe Devanagari" panose="02040503050201020203" pitchFamily="18" charset="0"/>
                <a:ea typeface="Times New Roman" panose="02020603050405020304" pitchFamily="18" charset="0"/>
                <a:cs typeface="Adobe Devanagari" panose="02040503050201020203" pitchFamily="18" charset="0"/>
              </a:rPr>
              <a:t>Administrator</a:t>
            </a:r>
            <a:endParaRPr lang="en-IN" sz="2000" dirty="0">
              <a:effectLst/>
              <a:latin typeface="Adobe Devanagari" panose="02040503050201020203" pitchFamily="18" charset="0"/>
              <a:ea typeface="Times New Roman" panose="02020603050405020304" pitchFamily="18" charset="0"/>
              <a:cs typeface="Adobe Devanagari" panose="02040503050201020203" pitchFamily="18" charset="0"/>
            </a:endParaRPr>
          </a:p>
          <a:p>
            <a:pPr marL="342900" lvl="0" indent="-342900" algn="just" fontAlgn="base">
              <a:lnSpc>
                <a:spcPct val="115000"/>
              </a:lnSpc>
              <a:spcAft>
                <a:spcPts val="1000"/>
              </a:spcAft>
              <a:buFont typeface="Symbol" panose="05050102010706020507" pitchFamily="18" charset="2"/>
              <a:buChar char=""/>
            </a:pPr>
            <a:r>
              <a:rPr lang="en-US" sz="2000" b="1" dirty="0">
                <a:solidFill>
                  <a:srgbClr val="000000"/>
                </a:solidFill>
                <a:effectLst/>
                <a:highlight>
                  <a:srgbClr val="FFFFFF"/>
                </a:highlight>
                <a:latin typeface="Adobe Devanagari" panose="02040503050201020203" pitchFamily="18" charset="0"/>
                <a:ea typeface="Times New Roman" panose="02020603050405020304" pitchFamily="18" charset="0"/>
                <a:cs typeface="Adobe Devanagari" panose="02040503050201020203" pitchFamily="18" charset="0"/>
              </a:rPr>
              <a:t>Provide Approval</a:t>
            </a:r>
            <a:r>
              <a:rPr lang="en-US" sz="2000" dirty="0">
                <a:solidFill>
                  <a:srgbClr val="000000"/>
                </a:solidFill>
                <a:effectLst/>
                <a:highlight>
                  <a:srgbClr val="FFFFFF"/>
                </a:highlight>
                <a:latin typeface="Adobe Devanagari" panose="02040503050201020203" pitchFamily="18" charset="0"/>
                <a:ea typeface="Times New Roman" panose="02020603050405020304" pitchFamily="18" charset="0"/>
                <a:cs typeface="Adobe Devanagari" panose="02040503050201020203" pitchFamily="18" charset="0"/>
              </a:rPr>
              <a:t> – Administration has to give approval to the registering mechanic after verifying their licensing details for the effective service.</a:t>
            </a:r>
            <a:endParaRPr lang="en-IN" sz="2000" dirty="0">
              <a:effectLst/>
              <a:highlight>
                <a:srgbClr val="FFFFFF"/>
              </a:highlight>
              <a:latin typeface="Adobe Devanagari" panose="02040503050201020203" pitchFamily="18" charset="0"/>
              <a:ea typeface="Times New Roman" panose="02020603050405020304" pitchFamily="18" charset="0"/>
              <a:cs typeface="Adobe Devanagari" panose="02040503050201020203" pitchFamily="18" charset="0"/>
            </a:endParaRPr>
          </a:p>
          <a:p>
            <a:pPr marL="342900" lvl="0" indent="-342900" algn="just">
              <a:lnSpc>
                <a:spcPct val="115000"/>
              </a:lnSpc>
              <a:spcAft>
                <a:spcPts val="800"/>
              </a:spcAft>
              <a:buFont typeface="Symbol" panose="05050102010706020507" pitchFamily="18" charset="2"/>
              <a:buChar char=""/>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2852405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0BCBFFBD-EA02-4A6F-873B-0D597D6B3358}"/>
              </a:ext>
            </a:extLst>
          </p:cNvPr>
          <p:cNvSpPr txBox="1"/>
          <p:nvPr/>
        </p:nvSpPr>
        <p:spPr>
          <a:xfrm>
            <a:off x="92765" y="487961"/>
            <a:ext cx="12192000" cy="2111668"/>
          </a:xfrm>
          <a:prstGeom prst="rect">
            <a:avLst/>
          </a:prstGeom>
          <a:noFill/>
        </p:spPr>
        <p:txBody>
          <a:bodyPr wrap="square">
            <a:spAutoFit/>
          </a:bodyPr>
          <a:lstStyle/>
          <a:p>
            <a:pPr algn="just">
              <a:lnSpc>
                <a:spcPct val="115000"/>
              </a:lnSpc>
              <a:spcAft>
                <a:spcPts val="1000"/>
              </a:spcAft>
            </a:pPr>
            <a:r>
              <a:rPr lang="en-US" sz="1800" b="1" u="sng" dirty="0">
                <a:effectLst/>
                <a:latin typeface="Times New Roman" panose="02020603050405020304" pitchFamily="18" charset="0"/>
                <a:ea typeface="Times New Roman" panose="02020603050405020304" pitchFamily="18" charset="0"/>
                <a:cs typeface="Times New Roman" panose="02020603050405020304" pitchFamily="18" charset="0"/>
              </a:rPr>
              <a:t>Mechanic</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fontAlgn="base">
              <a:lnSpc>
                <a:spcPct val="115000"/>
              </a:lnSpc>
              <a:buFont typeface="Symbol" panose="05050102010706020507" pitchFamily="18" charset="2"/>
              <a:buChar char=""/>
            </a:pPr>
            <a:r>
              <a:rPr lang="en-US" sz="1800" b="1"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Register</a:t>
            </a:r>
            <a:r>
              <a:rPr lang="en-US" sz="1800"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–At first every mechanic has to register their details with the admin for getting approval.</a:t>
            </a:r>
            <a:endParaRPr lang="en-IN" sz="1800" dirty="0">
              <a:effectLst/>
              <a:highlight>
                <a:srgbClr val="FFFFFF"/>
              </a:highligh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fontAlgn="base">
              <a:lnSpc>
                <a:spcPct val="115000"/>
              </a:lnSpc>
              <a:buFont typeface="Symbol" panose="05050102010706020507" pitchFamily="18" charset="2"/>
              <a:buChar char=""/>
            </a:pPr>
            <a:r>
              <a:rPr lang="en-US" sz="1800" b="1"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Login</a:t>
            </a:r>
            <a:r>
              <a:rPr lang="en-US" sz="1800"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–Registered mechanics can login their accounts if they got their approval from the admin.</a:t>
            </a:r>
            <a:endParaRPr lang="en-IN" sz="1800" dirty="0">
              <a:effectLst/>
              <a:highlight>
                <a:srgbClr val="FFFFFF"/>
              </a:highligh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fontAlgn="base">
              <a:lnSpc>
                <a:spcPct val="115000"/>
              </a:lnSpc>
              <a:buFont typeface="Symbol" panose="05050102010706020507" pitchFamily="18" charset="2"/>
              <a:buChar char=""/>
            </a:pPr>
            <a:r>
              <a:rPr lang="en-US" sz="1800" b="1"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Post details</a:t>
            </a:r>
            <a:r>
              <a:rPr lang="en-US" sz="1800"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–Here mechanics have to post their details like name, location, services available, etc.</a:t>
            </a:r>
            <a:endParaRPr lang="en-IN" sz="1800" dirty="0">
              <a:effectLst/>
              <a:highlight>
                <a:srgbClr val="FFFFFF"/>
              </a:highligh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fontAlgn="base">
              <a:lnSpc>
                <a:spcPct val="115000"/>
              </a:lnSpc>
              <a:spcAft>
                <a:spcPts val="1000"/>
              </a:spcAft>
              <a:buFont typeface="Symbol" panose="05050102010706020507" pitchFamily="18" charset="2"/>
              <a:buChar char=""/>
            </a:pPr>
            <a:r>
              <a:rPr lang="en-US" sz="1800" b="1"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View feedback</a:t>
            </a:r>
            <a:r>
              <a:rPr lang="en-US" sz="1800"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Using the feedbacks provided by the users/customers of the service mechanics have to maintain or improve their service.</a:t>
            </a:r>
            <a:endParaRPr lang="en-IN" dirty="0">
              <a:highlight>
                <a:srgbClr val="FFFFFF"/>
              </a:highligh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1" name="Rectangle 8">
            <a:extLst>
              <a:ext uri="{FF2B5EF4-FFF2-40B4-BE49-F238E27FC236}">
                <a16:creationId xmlns="" xmlns:a16="http://schemas.microsoft.com/office/drawing/2014/main" id="{2D496AFC-ADB3-AEA8-27B8-1E371930DF63}"/>
              </a:ext>
            </a:extLst>
          </p:cNvPr>
          <p:cNvSpPr>
            <a:spLocks noChangeArrowheads="1"/>
          </p:cNvSpPr>
          <p:nvPr/>
        </p:nvSpPr>
        <p:spPr bwMode="auto">
          <a:xfrm>
            <a:off x="1046922" y="2142429"/>
            <a:ext cx="12192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2055" name="image1.jpeg">
            <a:extLst>
              <a:ext uri="{FF2B5EF4-FFF2-40B4-BE49-F238E27FC236}">
                <a16:creationId xmlns="" xmlns:a16="http://schemas.microsoft.com/office/drawing/2014/main" id="{D96030C4-3E9D-6525-74C3-B580BF460BAD}"/>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614114" y="2983804"/>
            <a:ext cx="5880529" cy="3549518"/>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Rectangle 9">
            <a:extLst>
              <a:ext uri="{FF2B5EF4-FFF2-40B4-BE49-F238E27FC236}">
                <a16:creationId xmlns="" xmlns:a16="http://schemas.microsoft.com/office/drawing/2014/main" id="{07C9DD64-1332-3FEB-D3C2-A484A4A7600F}"/>
              </a:ext>
            </a:extLst>
          </p:cNvPr>
          <p:cNvSpPr>
            <a:spLocks noChangeArrowheads="1"/>
          </p:cNvSpPr>
          <p:nvPr/>
        </p:nvSpPr>
        <p:spPr bwMode="auto">
          <a:xfrm>
            <a:off x="0" y="2352862"/>
            <a:ext cx="2614114" cy="6309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r>
            <a:br>
              <a:rPr kumimoji="0" lang="en-US" altLang="en-US" sz="11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br>
            <a:r>
              <a:rPr kumimoji="0" lang="en-US" altLang="en-US" sz="2400" b="1" i="0" u="sng" strike="noStrike" cap="none" normalizeH="0" baseline="0" dirty="0">
                <a:ln>
                  <a:noFill/>
                </a:ln>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System Architecture</a:t>
            </a:r>
            <a:endParaRPr kumimoji="0" lang="en-US" altLang="en-US" sz="2400" b="0" i="0" u="sng"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Tree>
    <p:extLst>
      <p:ext uri="{BB962C8B-B14F-4D97-AF65-F5344CB8AC3E}">
        <p14:creationId xmlns="" xmlns:p14="http://schemas.microsoft.com/office/powerpoint/2010/main" val="17706879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356</TotalTime>
  <Words>853</Words>
  <Application>Microsoft Office PowerPoint</Application>
  <PresentationFormat>Custom</PresentationFormat>
  <Paragraphs>71</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Concourse</vt:lpstr>
      <vt:lpstr>VEHICLE BREAKDOWN ASSISTANCE MANAGEMENT SYSTEM </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FILE MANAGEMENT</dc:title>
  <dc:creator>lovkikreddy29@gmail.com</dc:creator>
  <cp:lastModifiedBy>Dell</cp:lastModifiedBy>
  <cp:revision>16</cp:revision>
  <dcterms:created xsi:type="dcterms:W3CDTF">2024-03-13T09:34:00Z</dcterms:created>
  <dcterms:modified xsi:type="dcterms:W3CDTF">2024-05-07T09:29:25Z</dcterms:modified>
</cp:coreProperties>
</file>